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41"/>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1" d="100"/>
          <a:sy n="41" d="100"/>
        </p:scale>
        <p:origin x="81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E60600B-C40D-4D7D-97D3-9606819A8101}" type="datetimeFigureOut">
              <a:rPr lang="ar-IQ" smtClean="0"/>
              <a:pPr/>
              <a:t>12/07/1440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3B7FBE3-B41B-40D7-AEC5-5D5F4D225BC3}" type="slidenum">
              <a:rPr lang="ar-IQ" smtClean="0"/>
              <a:pPr/>
              <a:t>‹#›</a:t>
            </a:fld>
            <a:endParaRPr lang="ar-IQ"/>
          </a:p>
        </p:txBody>
      </p:sp>
    </p:spTree>
    <p:extLst>
      <p:ext uri="{BB962C8B-B14F-4D97-AF65-F5344CB8AC3E}">
        <p14:creationId xmlns:p14="http://schemas.microsoft.com/office/powerpoint/2010/main" val="147590538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txBox="1">
            <a:spLocks noGrp="1"/>
          </p:cNvSpPr>
          <p:nvPr>
            <p:ph type="body" sz="quarter" idx="1"/>
          </p:nvPr>
        </p:nvSpPr>
        <p:spPr/>
        <p:txBody>
          <a:bodyPr/>
          <a:lstStyle/>
          <a:p>
            <a:pPr algn="l" rtl="0"/>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txBox="1">
            <a:spLocks noGrp="1"/>
          </p:cNvSpPr>
          <p:nvPr>
            <p:ph type="body" sz="quarter" idx="1"/>
          </p:nvPr>
        </p:nvSpPr>
        <p:spPr/>
        <p:txBody>
          <a:bodyPr/>
          <a:lstStyle/>
          <a:p>
            <a:pPr algn="l" rtl="0"/>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txBox="1">
            <a:spLocks noGrp="1"/>
          </p:cNvSpPr>
          <p:nvPr>
            <p:ph type="body" sz="quarter" idx="1"/>
          </p:nvPr>
        </p:nvSpPr>
        <p:spPr/>
        <p:txBody>
          <a:bodyPr/>
          <a:lstStyle/>
          <a:p>
            <a:pPr algn="l" rtl="0"/>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F8DA987-AE80-4ABD-A942-C351A9E42E53}" type="datetimeFigureOut">
              <a:rPr lang="ar-IQ" smtClean="0"/>
              <a:pPr/>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B3B3F36-ECDB-437B-A98A-597830359DAD}" type="slidenum">
              <a:rPr lang="ar-IQ" smtClean="0"/>
              <a:pPr/>
              <a:t>‹#›</a:t>
            </a:fld>
            <a:endParaRPr lang="ar-IQ"/>
          </a:p>
        </p:txBody>
      </p:sp>
    </p:spTree>
    <p:extLst>
      <p:ext uri="{BB962C8B-B14F-4D97-AF65-F5344CB8AC3E}">
        <p14:creationId xmlns:p14="http://schemas.microsoft.com/office/powerpoint/2010/main" val="451254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F8DA987-AE80-4ABD-A942-C351A9E42E53}" type="datetimeFigureOut">
              <a:rPr lang="ar-IQ" smtClean="0"/>
              <a:pPr/>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B3B3F36-ECDB-437B-A98A-597830359DAD}" type="slidenum">
              <a:rPr lang="ar-IQ" smtClean="0"/>
              <a:pPr/>
              <a:t>‹#›</a:t>
            </a:fld>
            <a:endParaRPr lang="ar-IQ"/>
          </a:p>
        </p:txBody>
      </p:sp>
    </p:spTree>
    <p:extLst>
      <p:ext uri="{BB962C8B-B14F-4D97-AF65-F5344CB8AC3E}">
        <p14:creationId xmlns:p14="http://schemas.microsoft.com/office/powerpoint/2010/main" val="3882037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F8DA987-AE80-4ABD-A942-C351A9E42E53}" type="datetimeFigureOut">
              <a:rPr lang="ar-IQ" smtClean="0"/>
              <a:pPr/>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B3B3F36-ECDB-437B-A98A-597830359DAD}" type="slidenum">
              <a:rPr lang="ar-IQ" smtClean="0"/>
              <a:pPr/>
              <a:t>‹#›</a:t>
            </a:fld>
            <a:endParaRPr lang="ar-IQ"/>
          </a:p>
        </p:txBody>
      </p:sp>
    </p:spTree>
    <p:extLst>
      <p:ext uri="{BB962C8B-B14F-4D97-AF65-F5344CB8AC3E}">
        <p14:creationId xmlns:p14="http://schemas.microsoft.com/office/powerpoint/2010/main" val="414250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F8DA987-AE80-4ABD-A942-C351A9E42E53}" type="datetimeFigureOut">
              <a:rPr lang="ar-IQ" smtClean="0"/>
              <a:pPr/>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B3B3F36-ECDB-437B-A98A-597830359DAD}" type="slidenum">
              <a:rPr lang="ar-IQ" smtClean="0"/>
              <a:pPr/>
              <a:t>‹#›</a:t>
            </a:fld>
            <a:endParaRPr lang="ar-IQ"/>
          </a:p>
        </p:txBody>
      </p:sp>
    </p:spTree>
    <p:extLst>
      <p:ext uri="{BB962C8B-B14F-4D97-AF65-F5344CB8AC3E}">
        <p14:creationId xmlns:p14="http://schemas.microsoft.com/office/powerpoint/2010/main" val="1012707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8DA987-AE80-4ABD-A942-C351A9E42E53}" type="datetimeFigureOut">
              <a:rPr lang="ar-IQ" smtClean="0"/>
              <a:pPr/>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B3B3F36-ECDB-437B-A98A-597830359DAD}" type="slidenum">
              <a:rPr lang="ar-IQ" smtClean="0"/>
              <a:pPr/>
              <a:t>‹#›</a:t>
            </a:fld>
            <a:endParaRPr lang="ar-IQ"/>
          </a:p>
        </p:txBody>
      </p:sp>
    </p:spTree>
    <p:extLst>
      <p:ext uri="{BB962C8B-B14F-4D97-AF65-F5344CB8AC3E}">
        <p14:creationId xmlns:p14="http://schemas.microsoft.com/office/powerpoint/2010/main" val="152580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F8DA987-AE80-4ABD-A942-C351A9E42E53}" type="datetimeFigureOut">
              <a:rPr lang="ar-IQ" smtClean="0"/>
              <a:pPr/>
              <a:t>12/07/1440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B3B3F36-ECDB-437B-A98A-597830359DAD}" type="slidenum">
              <a:rPr lang="ar-IQ" smtClean="0"/>
              <a:pPr/>
              <a:t>‹#›</a:t>
            </a:fld>
            <a:endParaRPr lang="ar-IQ"/>
          </a:p>
        </p:txBody>
      </p:sp>
    </p:spTree>
    <p:extLst>
      <p:ext uri="{BB962C8B-B14F-4D97-AF65-F5344CB8AC3E}">
        <p14:creationId xmlns:p14="http://schemas.microsoft.com/office/powerpoint/2010/main" val="3080799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F8DA987-AE80-4ABD-A942-C351A9E42E53}" type="datetimeFigureOut">
              <a:rPr lang="ar-IQ" smtClean="0"/>
              <a:pPr/>
              <a:t>12/07/1440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B3B3F36-ECDB-437B-A98A-597830359DAD}" type="slidenum">
              <a:rPr lang="ar-IQ" smtClean="0"/>
              <a:pPr/>
              <a:t>‹#›</a:t>
            </a:fld>
            <a:endParaRPr lang="ar-IQ"/>
          </a:p>
        </p:txBody>
      </p:sp>
    </p:spTree>
    <p:extLst>
      <p:ext uri="{BB962C8B-B14F-4D97-AF65-F5344CB8AC3E}">
        <p14:creationId xmlns:p14="http://schemas.microsoft.com/office/powerpoint/2010/main" val="45367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F8DA987-AE80-4ABD-A942-C351A9E42E53}" type="datetimeFigureOut">
              <a:rPr lang="ar-IQ" smtClean="0"/>
              <a:pPr/>
              <a:t>12/07/1440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B3B3F36-ECDB-437B-A98A-597830359DAD}" type="slidenum">
              <a:rPr lang="ar-IQ" smtClean="0"/>
              <a:pPr/>
              <a:t>‹#›</a:t>
            </a:fld>
            <a:endParaRPr lang="ar-IQ"/>
          </a:p>
        </p:txBody>
      </p:sp>
    </p:spTree>
    <p:extLst>
      <p:ext uri="{BB962C8B-B14F-4D97-AF65-F5344CB8AC3E}">
        <p14:creationId xmlns:p14="http://schemas.microsoft.com/office/powerpoint/2010/main" val="215140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DA987-AE80-4ABD-A942-C351A9E42E53}" type="datetimeFigureOut">
              <a:rPr lang="ar-IQ" smtClean="0"/>
              <a:pPr/>
              <a:t>12/07/1440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B3B3F36-ECDB-437B-A98A-597830359DAD}" type="slidenum">
              <a:rPr lang="ar-IQ" smtClean="0"/>
              <a:pPr/>
              <a:t>‹#›</a:t>
            </a:fld>
            <a:endParaRPr lang="ar-IQ"/>
          </a:p>
        </p:txBody>
      </p:sp>
    </p:spTree>
    <p:extLst>
      <p:ext uri="{BB962C8B-B14F-4D97-AF65-F5344CB8AC3E}">
        <p14:creationId xmlns:p14="http://schemas.microsoft.com/office/powerpoint/2010/main" val="129387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8DA987-AE80-4ABD-A942-C351A9E42E53}" type="datetimeFigureOut">
              <a:rPr lang="ar-IQ" smtClean="0"/>
              <a:pPr/>
              <a:t>12/07/1440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B3B3F36-ECDB-437B-A98A-597830359DAD}" type="slidenum">
              <a:rPr lang="ar-IQ" smtClean="0"/>
              <a:pPr/>
              <a:t>‹#›</a:t>
            </a:fld>
            <a:endParaRPr lang="ar-IQ"/>
          </a:p>
        </p:txBody>
      </p:sp>
    </p:spTree>
    <p:extLst>
      <p:ext uri="{BB962C8B-B14F-4D97-AF65-F5344CB8AC3E}">
        <p14:creationId xmlns:p14="http://schemas.microsoft.com/office/powerpoint/2010/main" val="822895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8DA987-AE80-4ABD-A942-C351A9E42E53}" type="datetimeFigureOut">
              <a:rPr lang="ar-IQ" smtClean="0"/>
              <a:pPr/>
              <a:t>12/07/1440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B3B3F36-ECDB-437B-A98A-597830359DAD}" type="slidenum">
              <a:rPr lang="ar-IQ" smtClean="0"/>
              <a:pPr/>
              <a:t>‹#›</a:t>
            </a:fld>
            <a:endParaRPr lang="ar-IQ"/>
          </a:p>
        </p:txBody>
      </p:sp>
    </p:spTree>
    <p:extLst>
      <p:ext uri="{BB962C8B-B14F-4D97-AF65-F5344CB8AC3E}">
        <p14:creationId xmlns:p14="http://schemas.microsoft.com/office/powerpoint/2010/main" val="258860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8DA987-AE80-4ABD-A942-C351A9E42E53}" type="datetimeFigureOut">
              <a:rPr lang="ar-IQ" smtClean="0"/>
              <a:pPr/>
              <a:t>12/07/1440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B3B3F36-ECDB-437B-A98A-597830359DAD}" type="slidenum">
              <a:rPr lang="ar-IQ" smtClean="0"/>
              <a:pPr/>
              <a:t>‹#›</a:t>
            </a:fld>
            <a:endParaRPr lang="ar-IQ"/>
          </a:p>
        </p:txBody>
      </p:sp>
    </p:spTree>
    <p:extLst>
      <p:ext uri="{BB962C8B-B14F-4D97-AF65-F5344CB8AC3E}">
        <p14:creationId xmlns:p14="http://schemas.microsoft.com/office/powerpoint/2010/main" val="189989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251524" y="764703"/>
            <a:ext cx="8352925" cy="4874099"/>
          </a:xfrm>
        </p:spPr>
        <p:txBody>
          <a:bodyPr/>
          <a:lstStyle/>
          <a:p>
            <a:pPr lvl="0">
              <a:spcBef>
                <a:spcPts val="1700"/>
              </a:spcBef>
            </a:pPr>
            <a:r>
              <a:rPr lang="en-US" sz="7200">
                <a:solidFill>
                  <a:srgbClr val="FF0000"/>
                </a:solidFill>
              </a:rPr>
              <a:t>Neurological</a:t>
            </a:r>
          </a:p>
          <a:p>
            <a:pPr lvl="0">
              <a:spcBef>
                <a:spcPts val="1700"/>
              </a:spcBef>
            </a:pPr>
            <a:r>
              <a:rPr lang="en-US" sz="7200">
                <a:solidFill>
                  <a:srgbClr val="FF0000"/>
                </a:solidFill>
              </a:rPr>
              <a:t> </a:t>
            </a:r>
            <a:r>
              <a:rPr lang="en-US" sz="4400">
                <a:solidFill>
                  <a:srgbClr val="FF0000"/>
                </a:solidFill>
              </a:rPr>
              <a:t>Assesments &amp; Tests </a:t>
            </a:r>
            <a:r>
              <a:rPr lang="en-US" sz="7200">
                <a:solidFill>
                  <a:srgbClr val="FF0000"/>
                </a:solidFill>
              </a:rPr>
              <a:t>  </a:t>
            </a:r>
          </a:p>
          <a:p>
            <a:pPr lvl="0"/>
            <a:endParaRPr lang="en-US"/>
          </a:p>
        </p:txBody>
      </p:sp>
    </p:spTree>
    <p:extLst>
      <p:ext uri="{BB962C8B-B14F-4D97-AF65-F5344CB8AC3E}">
        <p14:creationId xmlns:p14="http://schemas.microsoft.com/office/powerpoint/2010/main" val="322440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251524" y="548676"/>
            <a:ext cx="8352925" cy="5760637"/>
          </a:xfrm>
        </p:spPr>
        <p:txBody>
          <a:bodyPr anchorCtr="0"/>
          <a:lstStyle/>
          <a:p>
            <a:pPr lvl="0" algn="l" rtl="0">
              <a:lnSpc>
                <a:spcPct val="80000"/>
              </a:lnSpc>
              <a:spcBef>
                <a:spcPts val="1300"/>
              </a:spcBef>
            </a:pPr>
            <a:r>
              <a:rPr lang="ar-IQ" sz="5600">
                <a:latin typeface="Times New Roman" pitchFamily="18"/>
                <a:cs typeface="Times New Roman" pitchFamily="18"/>
              </a:rPr>
              <a:t> </a:t>
            </a:r>
            <a:r>
              <a:rPr lang="en-US" sz="5600">
                <a:latin typeface="Times New Roman" pitchFamily="18"/>
                <a:cs typeface="Times New Roman" pitchFamily="18"/>
              </a:rPr>
              <a:t> Assessment</a:t>
            </a:r>
          </a:p>
          <a:p>
            <a:pPr lvl="0" rtl="0">
              <a:lnSpc>
                <a:spcPct val="80000"/>
              </a:lnSpc>
              <a:spcBef>
                <a:spcPts val="700"/>
              </a:spcBef>
            </a:pPr>
            <a:r>
              <a:rPr lang="en-US" sz="2800">
                <a:latin typeface="Times New Roman" pitchFamily="18"/>
                <a:cs typeface="Times New Roman" pitchFamily="18"/>
              </a:rPr>
              <a:t>   Headache</a:t>
            </a:r>
          </a:p>
          <a:p>
            <a:pPr lvl="0" rtl="0">
              <a:lnSpc>
                <a:spcPct val="80000"/>
              </a:lnSpc>
              <a:spcBef>
                <a:spcPts val="700"/>
              </a:spcBef>
            </a:pPr>
            <a:r>
              <a:rPr lang="en-US" sz="2800">
                <a:latin typeface="Times New Roman" pitchFamily="18"/>
                <a:cs typeface="Times New Roman" pitchFamily="18"/>
              </a:rPr>
              <a:t>Sezures </a:t>
            </a:r>
          </a:p>
          <a:p>
            <a:pPr lvl="0" rtl="0">
              <a:lnSpc>
                <a:spcPct val="80000"/>
              </a:lnSpc>
              <a:spcBef>
                <a:spcPts val="700"/>
              </a:spcBef>
            </a:pPr>
            <a:r>
              <a:rPr lang="en-US" sz="2800">
                <a:latin typeface="Times New Roman" pitchFamily="18"/>
                <a:cs typeface="Times New Roman" pitchFamily="18"/>
              </a:rPr>
              <a:t>                 Diziness &amp; vertigo   </a:t>
            </a:r>
          </a:p>
          <a:p>
            <a:pPr lvl="0" rtl="0">
              <a:lnSpc>
                <a:spcPct val="80000"/>
              </a:lnSpc>
              <a:spcBef>
                <a:spcPts val="700"/>
              </a:spcBef>
            </a:pPr>
            <a:r>
              <a:rPr lang="en-US" sz="2800">
                <a:latin typeface="Times New Roman" pitchFamily="18"/>
                <a:cs typeface="Times New Roman" pitchFamily="18"/>
              </a:rPr>
              <a:t>                 Visual disturbances</a:t>
            </a:r>
          </a:p>
          <a:p>
            <a:pPr lvl="0" rtl="0">
              <a:lnSpc>
                <a:spcPct val="80000"/>
              </a:lnSpc>
              <a:spcBef>
                <a:spcPts val="700"/>
              </a:spcBef>
            </a:pPr>
            <a:r>
              <a:rPr lang="en-US" sz="2800">
                <a:latin typeface="Times New Roman" pitchFamily="18"/>
                <a:cs typeface="Times New Roman" pitchFamily="18"/>
              </a:rPr>
              <a:t>               Muscle weakness </a:t>
            </a:r>
          </a:p>
          <a:p>
            <a:pPr lvl="0" rtl="0">
              <a:lnSpc>
                <a:spcPct val="80000"/>
              </a:lnSpc>
              <a:spcBef>
                <a:spcPts val="700"/>
              </a:spcBef>
            </a:pPr>
            <a:r>
              <a:rPr lang="en-US" sz="2800">
                <a:latin typeface="Times New Roman" pitchFamily="18"/>
                <a:cs typeface="Times New Roman" pitchFamily="18"/>
              </a:rPr>
              <a:t>                   Abnormal sensation</a:t>
            </a:r>
          </a:p>
          <a:p>
            <a:pPr lvl="0">
              <a:lnSpc>
                <a:spcPct val="75000"/>
              </a:lnSpc>
              <a:spcBef>
                <a:spcPts val="1300"/>
              </a:spcBef>
            </a:pPr>
            <a:r>
              <a:rPr lang="en-US" sz="2800">
                <a:latin typeface="Times New Roman" pitchFamily="18"/>
                <a:cs typeface="Times New Roman" pitchFamily="18"/>
              </a:rPr>
              <a:t>     Numbness </a:t>
            </a:r>
          </a:p>
          <a:p>
            <a:pPr lvl="0" rtl="0">
              <a:lnSpc>
                <a:spcPct val="75000"/>
              </a:lnSpc>
              <a:spcBef>
                <a:spcPts val="1300"/>
              </a:spcBef>
            </a:pPr>
            <a:r>
              <a:rPr lang="en-US" sz="2800">
                <a:latin typeface="Times New Roman" pitchFamily="18"/>
                <a:cs typeface="Times New Roman" pitchFamily="18"/>
              </a:rPr>
              <a:t>                       Loss of consciousness</a:t>
            </a:r>
          </a:p>
          <a:p>
            <a:pPr lvl="0" rtl="0">
              <a:lnSpc>
                <a:spcPct val="75000"/>
              </a:lnSpc>
              <a:spcBef>
                <a:spcPts val="1300"/>
              </a:spcBef>
            </a:pPr>
            <a:r>
              <a:rPr lang="ar-IQ" sz="2800">
                <a:latin typeface="Times New Roman" pitchFamily="18"/>
                <a:cs typeface="Times New Roman" pitchFamily="18"/>
              </a:rPr>
              <a:t>  </a:t>
            </a:r>
            <a:r>
              <a:rPr lang="en-US" sz="2800">
                <a:latin typeface="Times New Roman" pitchFamily="18"/>
                <a:cs typeface="Times New Roman" pitchFamily="18"/>
              </a:rPr>
              <a:t>        Tremors or involuntary movements</a:t>
            </a:r>
          </a:p>
          <a:p>
            <a:pPr lvl="0" rtl="0">
              <a:lnSpc>
                <a:spcPct val="80000"/>
              </a:lnSpc>
              <a:spcBef>
                <a:spcPts val="700"/>
              </a:spcBef>
            </a:pPr>
            <a:r>
              <a:rPr lang="en-US" sz="2800">
                <a:latin typeface="Times New Roman" pitchFamily="18"/>
                <a:cs typeface="Times New Roman" pitchFamily="18"/>
              </a:rPr>
              <a:t>   </a:t>
            </a:r>
          </a:p>
          <a:p>
            <a:pPr lvl="0" algn="l" rtl="0">
              <a:lnSpc>
                <a:spcPct val="80000"/>
              </a:lnSpc>
              <a:spcBef>
                <a:spcPts val="600"/>
              </a:spcBef>
            </a:pPr>
            <a:r>
              <a:rPr lang="en-US" sz="2500">
                <a:latin typeface="Times New Roman" pitchFamily="18"/>
                <a:cs typeface="Times New Roman" pitchFamily="18"/>
              </a:rPr>
              <a:t>  </a:t>
            </a:r>
          </a:p>
        </p:txBody>
      </p:sp>
      <p:sp>
        <p:nvSpPr>
          <p:cNvPr id="3" name="Right Arrow 1"/>
          <p:cNvSpPr/>
          <p:nvPr/>
        </p:nvSpPr>
        <p:spPr>
          <a:xfrm>
            <a:off x="0" y="2924946"/>
            <a:ext cx="3096341" cy="1224134"/>
          </a:xfrm>
          <a:custGeom>
            <a:avLst>
              <a:gd name="f0" fmla="val 1733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4F81BD"/>
          </a:solidFill>
          <a:ln w="25402">
            <a:solidFill>
              <a:srgbClr val="385D8A"/>
            </a:solidFill>
            <a:prstDash val="solid"/>
          </a:ln>
        </p:spPr>
        <p:txBody>
          <a:bodyPr vert="horz" wrap="square" lIns="91440" tIns="45720" rIns="91440" bIns="45720" anchor="ctr" anchorCtr="1" compatLnSpc="1"/>
          <a:lstStyle/>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4000" b="0" i="0" u="none" strike="noStrike" kern="1200" cap="none" spc="0" baseline="0">
                <a:solidFill>
                  <a:srgbClr val="FFFF00"/>
                </a:solidFill>
                <a:uFillTx/>
                <a:latin typeface="Calibri"/>
              </a:rPr>
              <a:t>Symptoms </a:t>
            </a:r>
            <a:endParaRPr lang="ar-IQ" sz="4000" b="0" i="0" u="none" strike="noStrike" kern="1200" cap="none" spc="0" baseline="0">
              <a:solidFill>
                <a:srgbClr val="FFFF00"/>
              </a:solidFill>
              <a:uFillTx/>
              <a:latin typeface="Calibri"/>
              <a:cs typeface="Arial"/>
            </a:endParaRPr>
          </a:p>
        </p:txBody>
      </p:sp>
    </p:spTree>
    <p:extLst>
      <p:ext uri="{BB962C8B-B14F-4D97-AF65-F5344CB8AC3E}">
        <p14:creationId xmlns:p14="http://schemas.microsoft.com/office/powerpoint/2010/main" val="2691250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251524" y="548676"/>
            <a:ext cx="8352925" cy="5760637"/>
          </a:xfrm>
        </p:spPr>
        <p:txBody>
          <a:bodyPr anchorCtr="0"/>
          <a:lstStyle/>
          <a:p>
            <a:pPr lvl="0" algn="l" rtl="0">
              <a:lnSpc>
                <a:spcPct val="90000"/>
              </a:lnSpc>
              <a:spcBef>
                <a:spcPts val="1700"/>
              </a:spcBef>
            </a:pPr>
            <a:r>
              <a:rPr lang="ar-IQ" sz="7200">
                <a:latin typeface="Times New Roman" pitchFamily="18"/>
                <a:cs typeface="Times New Roman" pitchFamily="18"/>
              </a:rPr>
              <a:t> </a:t>
            </a:r>
            <a:r>
              <a:rPr lang="en-US" sz="7200">
                <a:latin typeface="Times New Roman" pitchFamily="18"/>
                <a:cs typeface="Times New Roman" pitchFamily="18"/>
              </a:rPr>
              <a:t> Assesment  </a:t>
            </a:r>
          </a:p>
          <a:p>
            <a:pPr lvl="0" rtl="0">
              <a:lnSpc>
                <a:spcPct val="90000"/>
              </a:lnSpc>
            </a:pPr>
            <a:r>
              <a:rPr lang="en-US">
                <a:latin typeface="Times New Roman" pitchFamily="18"/>
                <a:cs typeface="Times New Roman" pitchFamily="18"/>
              </a:rPr>
              <a:t>Onset  </a:t>
            </a:r>
          </a:p>
          <a:p>
            <a:pPr lvl="0" rtl="0">
              <a:lnSpc>
                <a:spcPct val="90000"/>
              </a:lnSpc>
            </a:pPr>
            <a:r>
              <a:rPr lang="en-US">
                <a:latin typeface="Times New Roman" pitchFamily="18"/>
                <a:cs typeface="Times New Roman" pitchFamily="18"/>
              </a:rPr>
              <a:t>Location  </a:t>
            </a:r>
          </a:p>
          <a:p>
            <a:pPr lvl="0" rtl="0">
              <a:lnSpc>
                <a:spcPct val="90000"/>
              </a:lnSpc>
            </a:pPr>
            <a:r>
              <a:rPr lang="en-US">
                <a:latin typeface="Times New Roman" pitchFamily="18"/>
                <a:cs typeface="Times New Roman" pitchFamily="18"/>
              </a:rPr>
              <a:t>Duration </a:t>
            </a:r>
          </a:p>
          <a:p>
            <a:pPr lvl="0" rtl="0">
              <a:lnSpc>
                <a:spcPct val="90000"/>
              </a:lnSpc>
            </a:pPr>
            <a:r>
              <a:rPr lang="en-US">
                <a:latin typeface="Times New Roman" pitchFamily="18"/>
                <a:cs typeface="Times New Roman" pitchFamily="18"/>
              </a:rPr>
              <a:t> Character</a:t>
            </a:r>
          </a:p>
          <a:p>
            <a:pPr lvl="0" rtl="0">
              <a:lnSpc>
                <a:spcPct val="90000"/>
              </a:lnSpc>
            </a:pPr>
            <a:r>
              <a:rPr lang="en-US">
                <a:latin typeface="Times New Roman" pitchFamily="18"/>
                <a:cs typeface="Times New Roman" pitchFamily="18"/>
              </a:rPr>
              <a:t> Associated symptoms</a:t>
            </a:r>
          </a:p>
          <a:p>
            <a:pPr lvl="0" rtl="0">
              <a:lnSpc>
                <a:spcPct val="90000"/>
              </a:lnSpc>
            </a:pPr>
            <a:r>
              <a:rPr lang="en-US">
                <a:latin typeface="Times New Roman" pitchFamily="18"/>
                <a:cs typeface="Times New Roman" pitchFamily="18"/>
              </a:rPr>
              <a:t>  Relieving/aggravating  </a:t>
            </a:r>
          </a:p>
          <a:p>
            <a:pPr lvl="0" rtl="0">
              <a:lnSpc>
                <a:spcPct val="90000"/>
              </a:lnSpc>
            </a:pPr>
            <a:r>
              <a:rPr lang="en-US">
                <a:latin typeface="Times New Roman" pitchFamily="18"/>
                <a:cs typeface="Times New Roman" pitchFamily="18"/>
              </a:rPr>
              <a:t>Time </a:t>
            </a:r>
          </a:p>
          <a:p>
            <a:pPr lvl="0" rtl="0">
              <a:lnSpc>
                <a:spcPct val="90000"/>
              </a:lnSpc>
            </a:pPr>
            <a:r>
              <a:rPr lang="en-US">
                <a:latin typeface="Times New Roman" pitchFamily="18"/>
                <a:cs typeface="Times New Roman" pitchFamily="18"/>
              </a:rPr>
              <a:t> Severity   </a:t>
            </a:r>
          </a:p>
        </p:txBody>
      </p:sp>
      <p:sp>
        <p:nvSpPr>
          <p:cNvPr id="3" name="Right Arrow 1"/>
          <p:cNvSpPr/>
          <p:nvPr/>
        </p:nvSpPr>
        <p:spPr>
          <a:xfrm>
            <a:off x="467541" y="2852937"/>
            <a:ext cx="2160242" cy="1224134"/>
          </a:xfrm>
          <a:custGeom>
            <a:avLst>
              <a:gd name="f0" fmla="val 1548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4F81BD"/>
          </a:solidFill>
          <a:ln w="25402">
            <a:solidFill>
              <a:srgbClr val="385D8A"/>
            </a:solidFill>
            <a:prstDash val="solid"/>
          </a:ln>
        </p:spPr>
        <p:txBody>
          <a:bodyPr vert="horz" wrap="square" lIns="91440" tIns="45720" rIns="91440" bIns="45720" anchor="ctr" anchorCtr="1" compatLnSpc="1"/>
          <a:lstStyle/>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4000" b="0" i="0" u="none" strike="noStrike" kern="1200" cap="none" spc="0" baseline="0">
                <a:solidFill>
                  <a:srgbClr val="FFFF00"/>
                </a:solidFill>
                <a:uFillTx/>
                <a:latin typeface="Calibri"/>
              </a:rPr>
              <a:t>History </a:t>
            </a:r>
            <a:endParaRPr lang="ar-IQ" sz="4000" b="0" i="0" u="none" strike="noStrike" kern="1200" cap="none" spc="0" baseline="0">
              <a:solidFill>
                <a:srgbClr val="FFFF00"/>
              </a:solidFill>
              <a:uFillTx/>
              <a:latin typeface="Calibri"/>
              <a:cs typeface="Arial"/>
            </a:endParaRPr>
          </a:p>
        </p:txBody>
      </p:sp>
    </p:spTree>
    <p:extLst>
      <p:ext uri="{BB962C8B-B14F-4D97-AF65-F5344CB8AC3E}">
        <p14:creationId xmlns:p14="http://schemas.microsoft.com/office/powerpoint/2010/main" val="4250793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rot="5400013">
            <a:off x="-1615878" y="2493354"/>
            <a:ext cx="5184574" cy="1224134"/>
          </a:xfrm>
          <a:custGeom>
            <a:avLst>
              <a:gd name="f0" fmla="val 1905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4F81BD"/>
          </a:solidFill>
          <a:ln w="25402">
            <a:solidFill>
              <a:srgbClr val="385D8A"/>
            </a:solidFill>
            <a:prstDash val="solid"/>
          </a:ln>
        </p:spPr>
        <p:txBody>
          <a:bodyPr vert="horz" wrap="square" lIns="91440" tIns="45720" rIns="91440" bIns="45720" anchor="ctr" anchorCtr="1" compatLnSpc="1"/>
          <a:lstStyle/>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4000" b="0" i="0" u="none" strike="noStrike" kern="1200" cap="none" spc="0" baseline="0">
                <a:solidFill>
                  <a:srgbClr val="FFFF00"/>
                </a:solidFill>
                <a:uFillTx/>
                <a:latin typeface="Calibri"/>
              </a:rPr>
              <a:t>Physical assessment </a:t>
            </a:r>
            <a:endParaRPr lang="ar-IQ" sz="4000" b="0" i="0" u="none" strike="noStrike" kern="1200" cap="none" spc="0" baseline="0">
              <a:solidFill>
                <a:srgbClr val="FFFF00"/>
              </a:solidFill>
              <a:uFillTx/>
              <a:latin typeface="Calibri"/>
              <a:cs typeface="Arial"/>
            </a:endParaRPr>
          </a:p>
        </p:txBody>
      </p:sp>
      <p:sp>
        <p:nvSpPr>
          <p:cNvPr id="3" name="Subtitle 2"/>
          <p:cNvSpPr txBox="1">
            <a:spLocks noGrp="1"/>
          </p:cNvSpPr>
          <p:nvPr>
            <p:ph type="subTitle" idx="1"/>
          </p:nvPr>
        </p:nvSpPr>
        <p:spPr>
          <a:xfrm>
            <a:off x="251524" y="548676"/>
            <a:ext cx="8352925" cy="5760637"/>
          </a:xfrm>
        </p:spPr>
        <p:txBody>
          <a:bodyPr anchorCtr="0"/>
          <a:lstStyle/>
          <a:p>
            <a:pPr lvl="0">
              <a:lnSpc>
                <a:spcPct val="80000"/>
              </a:lnSpc>
              <a:spcBef>
                <a:spcPts val="400"/>
              </a:spcBef>
            </a:pPr>
            <a:r>
              <a:rPr lang="ar-IQ" sz="1800">
                <a:latin typeface="Times New Roman" pitchFamily="18"/>
                <a:cs typeface="Times New Roman" pitchFamily="18"/>
              </a:rPr>
              <a:t> </a:t>
            </a:r>
            <a:r>
              <a:rPr lang="en-US" sz="1800">
                <a:latin typeface="Times New Roman" pitchFamily="18"/>
                <a:cs typeface="Times New Roman" pitchFamily="18"/>
              </a:rPr>
              <a:t> Assesment</a:t>
            </a:r>
          </a:p>
          <a:p>
            <a:pPr lvl="0">
              <a:lnSpc>
                <a:spcPct val="80000"/>
              </a:lnSpc>
              <a:spcBef>
                <a:spcPts val="400"/>
              </a:spcBef>
            </a:pPr>
            <a:r>
              <a:rPr lang="en-US" sz="1800">
                <a:latin typeface="Times New Roman" pitchFamily="18"/>
                <a:cs typeface="Times New Roman" pitchFamily="18"/>
              </a:rPr>
              <a:t>Testing cranial nerves</a:t>
            </a:r>
          </a:p>
          <a:p>
            <a:pPr lvl="0">
              <a:lnSpc>
                <a:spcPct val="80000"/>
              </a:lnSpc>
              <a:spcBef>
                <a:spcPts val="400"/>
              </a:spcBef>
            </a:pPr>
            <a:endParaRPr lang="en-US" sz="1800">
              <a:latin typeface="Times New Roman" pitchFamily="18"/>
              <a:cs typeface="Times New Roman" pitchFamily="18"/>
            </a:endParaRPr>
          </a:p>
          <a:p>
            <a:pPr lvl="0">
              <a:lnSpc>
                <a:spcPct val="80000"/>
              </a:lnSpc>
              <a:spcBef>
                <a:spcPts val="400"/>
              </a:spcBef>
            </a:pPr>
            <a:r>
              <a:rPr lang="en-US" sz="1800">
                <a:latin typeface="Times New Roman" pitchFamily="18"/>
                <a:cs typeface="Times New Roman" pitchFamily="18"/>
              </a:rPr>
              <a:t>Testing Motor function</a:t>
            </a:r>
          </a:p>
          <a:p>
            <a:pPr lvl="0">
              <a:lnSpc>
                <a:spcPct val="80000"/>
              </a:lnSpc>
              <a:spcBef>
                <a:spcPts val="400"/>
              </a:spcBef>
            </a:pPr>
            <a:endParaRPr lang="en-US" sz="1800">
              <a:latin typeface="Times New Roman" pitchFamily="18"/>
              <a:cs typeface="Times New Roman" pitchFamily="18"/>
            </a:endParaRPr>
          </a:p>
          <a:p>
            <a:pPr lvl="0">
              <a:lnSpc>
                <a:spcPct val="80000"/>
              </a:lnSpc>
              <a:spcBef>
                <a:spcPts val="400"/>
              </a:spcBef>
            </a:pPr>
            <a:r>
              <a:rPr lang="en-US" sz="1800">
                <a:latin typeface="Times New Roman" pitchFamily="18"/>
                <a:cs typeface="Times New Roman" pitchFamily="18"/>
              </a:rPr>
              <a:t>Testing Sensory function</a:t>
            </a:r>
          </a:p>
          <a:p>
            <a:pPr lvl="0">
              <a:lnSpc>
                <a:spcPct val="80000"/>
              </a:lnSpc>
              <a:spcBef>
                <a:spcPts val="400"/>
              </a:spcBef>
            </a:pPr>
            <a:endParaRPr lang="ar-IQ" sz="1800">
              <a:latin typeface="Times New Roman" pitchFamily="18"/>
              <a:cs typeface="Times New Roman" pitchFamily="18"/>
            </a:endParaRPr>
          </a:p>
          <a:p>
            <a:pPr lvl="0">
              <a:lnSpc>
                <a:spcPct val="80000"/>
              </a:lnSpc>
              <a:spcBef>
                <a:spcPts val="400"/>
              </a:spcBef>
            </a:pPr>
            <a:r>
              <a:rPr lang="en-US" sz="1800">
                <a:latin typeface="Times New Roman" pitchFamily="18"/>
                <a:cs typeface="Times New Roman" pitchFamily="18"/>
              </a:rPr>
              <a:t>Testing Reflexes</a:t>
            </a:r>
          </a:p>
          <a:p>
            <a:pPr lvl="0">
              <a:lnSpc>
                <a:spcPct val="80000"/>
              </a:lnSpc>
              <a:spcBef>
                <a:spcPts val="400"/>
              </a:spcBef>
            </a:pPr>
            <a:endParaRPr lang="en-US" sz="1800">
              <a:latin typeface="Times New Roman" pitchFamily="18"/>
              <a:cs typeface="Times New Roman" pitchFamily="18"/>
            </a:endParaRPr>
          </a:p>
          <a:p>
            <a:pPr lvl="0">
              <a:lnSpc>
                <a:spcPct val="80000"/>
              </a:lnSpc>
              <a:spcBef>
                <a:spcPts val="400"/>
              </a:spcBef>
            </a:pPr>
            <a:endParaRPr lang="en-US" sz="1800" u="sng">
              <a:latin typeface="Times New Roman" pitchFamily="18"/>
              <a:cs typeface="Times New Roman" pitchFamily="18"/>
            </a:endParaRPr>
          </a:p>
          <a:p>
            <a:pPr lvl="0">
              <a:lnSpc>
                <a:spcPct val="80000"/>
              </a:lnSpc>
              <a:spcBef>
                <a:spcPts val="400"/>
              </a:spcBef>
            </a:pPr>
            <a:endParaRPr lang="en-US" sz="1800" u="sng">
              <a:latin typeface="Times New Roman" pitchFamily="18"/>
              <a:cs typeface="Times New Roman" pitchFamily="18"/>
            </a:endParaRPr>
          </a:p>
          <a:p>
            <a:pPr lvl="0">
              <a:lnSpc>
                <a:spcPct val="80000"/>
              </a:lnSpc>
              <a:spcBef>
                <a:spcPts val="400"/>
              </a:spcBef>
            </a:pPr>
            <a:r>
              <a:rPr lang="en-US" sz="1800" u="sng">
                <a:latin typeface="Times New Roman" pitchFamily="18"/>
                <a:cs typeface="Times New Roman" pitchFamily="18"/>
              </a:rPr>
              <a:t>(Always consider left to right symmetry) </a:t>
            </a:r>
          </a:p>
          <a:p>
            <a:pPr lvl="0">
              <a:lnSpc>
                <a:spcPct val="80000"/>
              </a:lnSpc>
              <a:spcBef>
                <a:spcPts val="400"/>
              </a:spcBef>
            </a:pPr>
            <a:endParaRPr lang="en-US" sz="1800" u="sng">
              <a:latin typeface="Times New Roman" pitchFamily="18"/>
              <a:cs typeface="Times New Roman" pitchFamily="18"/>
            </a:endParaRPr>
          </a:p>
          <a:p>
            <a:pPr lvl="0">
              <a:lnSpc>
                <a:spcPct val="80000"/>
              </a:lnSpc>
              <a:spcBef>
                <a:spcPts val="400"/>
              </a:spcBef>
            </a:pPr>
            <a:endParaRPr lang="en-US" sz="1800">
              <a:latin typeface="Times New Roman" pitchFamily="18"/>
              <a:cs typeface="Times New Roman" pitchFamily="18"/>
            </a:endParaRPr>
          </a:p>
          <a:p>
            <a:pPr lvl="0">
              <a:lnSpc>
                <a:spcPct val="80000"/>
              </a:lnSpc>
              <a:spcBef>
                <a:spcPts val="400"/>
              </a:spcBef>
            </a:pPr>
            <a:endParaRPr lang="en-US" sz="1800" u="sng"/>
          </a:p>
          <a:p>
            <a:pPr lvl="0" algn="l" rtl="0">
              <a:lnSpc>
                <a:spcPct val="80000"/>
              </a:lnSpc>
              <a:spcBef>
                <a:spcPts val="400"/>
              </a:spcBef>
            </a:pPr>
            <a:r>
              <a:rPr lang="en-US" sz="1800">
                <a:latin typeface="Times New Roman" pitchFamily="18"/>
                <a:cs typeface="Times New Roman" pitchFamily="18"/>
              </a:rPr>
              <a:t>  </a:t>
            </a:r>
          </a:p>
          <a:p>
            <a:pPr lvl="0" algn="l" rtl="0">
              <a:lnSpc>
                <a:spcPct val="80000"/>
              </a:lnSpc>
              <a:spcBef>
                <a:spcPts val="200"/>
              </a:spcBef>
            </a:pPr>
            <a:r>
              <a:rPr lang="en-US" sz="800">
                <a:latin typeface="Times New Roman" pitchFamily="18"/>
                <a:cs typeface="Times New Roman" pitchFamily="18"/>
              </a:rPr>
              <a:t>  </a:t>
            </a:r>
          </a:p>
        </p:txBody>
      </p:sp>
    </p:spTree>
    <p:extLst>
      <p:ext uri="{BB962C8B-B14F-4D97-AF65-F5344CB8AC3E}">
        <p14:creationId xmlns:p14="http://schemas.microsoft.com/office/powerpoint/2010/main" val="2824123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251524" y="548676"/>
            <a:ext cx="8352925" cy="5760637"/>
          </a:xfrm>
        </p:spPr>
        <p:txBody>
          <a:bodyPr anchorCtr="0"/>
          <a:lstStyle/>
          <a:p>
            <a:pPr lvl="0"/>
            <a:r>
              <a:rPr lang="en-US">
                <a:latin typeface="Times New Roman" pitchFamily="18"/>
                <a:cs typeface="Times New Roman" pitchFamily="18"/>
              </a:rPr>
              <a:t>Observing </a:t>
            </a:r>
          </a:p>
          <a:p>
            <a:pPr lvl="0" algn="l"/>
            <a:r>
              <a:rPr lang="en-US">
                <a:latin typeface="Times New Roman" pitchFamily="18"/>
                <a:cs typeface="Times New Roman" pitchFamily="18"/>
              </a:rPr>
              <a:t>mental status, speech, and language</a:t>
            </a:r>
          </a:p>
          <a:p>
            <a:pPr lvl="0" algn="l"/>
            <a:r>
              <a:rPr lang="en-US">
                <a:latin typeface="Times New Roman" pitchFamily="18"/>
                <a:cs typeface="Times New Roman" pitchFamily="18"/>
              </a:rPr>
              <a:t>sensorium, memory, thinking ability, mood, emotional state, perceptions, thought processes, ability to make judgments</a:t>
            </a:r>
          </a:p>
          <a:p>
            <a:pPr lvl="0" algn="l">
              <a:lnSpc>
                <a:spcPct val="95000"/>
              </a:lnSpc>
              <a:spcBef>
                <a:spcPts val="1500"/>
              </a:spcBef>
            </a:pPr>
            <a:endParaRPr lang="en-US">
              <a:latin typeface="Times New Roman" pitchFamily="18"/>
              <a:cs typeface="Times New Roman" pitchFamily="18"/>
            </a:endParaRPr>
          </a:p>
        </p:txBody>
      </p:sp>
    </p:spTree>
    <p:extLst>
      <p:ext uri="{BB962C8B-B14F-4D97-AF65-F5344CB8AC3E}">
        <p14:creationId xmlns:p14="http://schemas.microsoft.com/office/powerpoint/2010/main" val="770298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251524" y="548676"/>
            <a:ext cx="8352925" cy="5760637"/>
          </a:xfrm>
        </p:spPr>
        <p:txBody>
          <a:bodyPr/>
          <a:lstStyle/>
          <a:p>
            <a:pPr lvl="0" rtl="0">
              <a:spcBef>
                <a:spcPts val="900"/>
              </a:spcBef>
            </a:pPr>
            <a:r>
              <a:rPr lang="en-US" sz="3600">
                <a:latin typeface="Times New Roman" pitchFamily="18"/>
                <a:cs typeface="Times New Roman" pitchFamily="18"/>
              </a:rPr>
              <a:t>Altered Level of Conciousness </a:t>
            </a:r>
          </a:p>
          <a:p>
            <a:pPr lvl="0" rtl="0">
              <a:spcBef>
                <a:spcPts val="900"/>
              </a:spcBef>
            </a:pPr>
            <a:r>
              <a:rPr lang="en-US" sz="3600">
                <a:latin typeface="Times New Roman" pitchFamily="18"/>
                <a:cs typeface="Times New Roman" pitchFamily="18"/>
              </a:rPr>
              <a:t>Patient who is </a:t>
            </a:r>
          </a:p>
          <a:p>
            <a:pPr lvl="0" rtl="0">
              <a:spcBef>
                <a:spcPts val="900"/>
              </a:spcBef>
            </a:pPr>
            <a:r>
              <a:rPr lang="en-US" sz="3600">
                <a:latin typeface="Times New Roman" pitchFamily="18"/>
                <a:cs typeface="Times New Roman" pitchFamily="18"/>
              </a:rPr>
              <a:t>Not oriented </a:t>
            </a:r>
          </a:p>
          <a:p>
            <a:pPr lvl="0" rtl="0">
              <a:spcBef>
                <a:spcPts val="900"/>
              </a:spcBef>
            </a:pPr>
            <a:r>
              <a:rPr lang="en-US" sz="3600">
                <a:latin typeface="Times New Roman" pitchFamily="18"/>
                <a:cs typeface="Times New Roman" pitchFamily="18"/>
              </a:rPr>
              <a:t>Does not follow commands</a:t>
            </a:r>
          </a:p>
          <a:p>
            <a:pPr lvl="0" rtl="0">
              <a:spcBef>
                <a:spcPts val="900"/>
              </a:spcBef>
            </a:pPr>
            <a:r>
              <a:rPr lang="en-US" sz="3600">
                <a:latin typeface="Times New Roman" pitchFamily="18"/>
                <a:cs typeface="Times New Roman" pitchFamily="18"/>
              </a:rPr>
              <a:t>Or needs persistant stimuli to achieve a state of alertness </a:t>
            </a:r>
          </a:p>
        </p:txBody>
      </p:sp>
    </p:spTree>
    <p:extLst>
      <p:ext uri="{BB962C8B-B14F-4D97-AF65-F5344CB8AC3E}">
        <p14:creationId xmlns:p14="http://schemas.microsoft.com/office/powerpoint/2010/main" val="1926154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lvl="0" algn="l" rtl="0"/>
            <a:r>
              <a:rPr lang="en-US"/>
              <a:t>The cause may be </a:t>
            </a:r>
          </a:p>
          <a:p>
            <a:pPr marL="0" lvl="0" indent="0" algn="l" rtl="0">
              <a:buNone/>
            </a:pPr>
            <a:r>
              <a:rPr lang="en-US"/>
              <a:t> Neurologic </a:t>
            </a:r>
          </a:p>
          <a:p>
            <a:pPr marL="0" lvl="0" indent="0" algn="l" rtl="0">
              <a:buNone/>
            </a:pPr>
            <a:r>
              <a:rPr lang="en-US"/>
              <a:t>Toxicologic </a:t>
            </a:r>
          </a:p>
          <a:p>
            <a:pPr marL="0" lvl="0" indent="0" algn="l" rtl="0">
              <a:buNone/>
            </a:pPr>
            <a:r>
              <a:rPr lang="en-US"/>
              <a:t>Metabolic  </a:t>
            </a:r>
            <a:endParaRPr lang="ar-IQ">
              <a:cs typeface="Arial"/>
            </a:endParaRPr>
          </a:p>
        </p:txBody>
      </p:sp>
    </p:spTree>
    <p:extLst>
      <p:ext uri="{BB962C8B-B14F-4D97-AF65-F5344CB8AC3E}">
        <p14:creationId xmlns:p14="http://schemas.microsoft.com/office/powerpoint/2010/main" val="58463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251524" y="548676"/>
            <a:ext cx="8352925" cy="5760637"/>
          </a:xfrm>
        </p:spPr>
        <p:txBody>
          <a:bodyPr/>
          <a:lstStyle/>
          <a:p>
            <a:pPr lvl="0" rtl="0"/>
            <a:r>
              <a:rPr lang="en-US">
                <a:latin typeface="Times New Roman" pitchFamily="18"/>
                <a:cs typeface="Times New Roman" pitchFamily="18"/>
              </a:rPr>
              <a:t>Altered Level of Conciousness </a:t>
            </a:r>
          </a:p>
          <a:p>
            <a:pPr lvl="0" rtl="0"/>
            <a:r>
              <a:rPr lang="en-US">
                <a:latin typeface="Times New Roman" pitchFamily="18"/>
                <a:cs typeface="Times New Roman" pitchFamily="18"/>
              </a:rPr>
              <a:t>Clinical manifestation</a:t>
            </a:r>
          </a:p>
          <a:p>
            <a:pPr lvl="0" rtl="0"/>
            <a:r>
              <a:rPr lang="en-US">
                <a:latin typeface="Times New Roman" pitchFamily="18"/>
                <a:cs typeface="Times New Roman" pitchFamily="18"/>
              </a:rPr>
              <a:t>As the patient’s allertness and conciousness </a:t>
            </a:r>
          </a:p>
          <a:p>
            <a:pPr lvl="0" rtl="0"/>
            <a:r>
              <a:rPr lang="en-US">
                <a:latin typeface="Times New Roman" pitchFamily="18"/>
                <a:cs typeface="Times New Roman" pitchFamily="18"/>
              </a:rPr>
              <a:t>Decrease</a:t>
            </a:r>
          </a:p>
          <a:p>
            <a:pPr lvl="0" rtl="0"/>
            <a:r>
              <a:rPr lang="en-US">
                <a:latin typeface="Times New Roman" pitchFamily="18"/>
                <a:cs typeface="Times New Roman" pitchFamily="18"/>
              </a:rPr>
              <a:t>Changes occur in </a:t>
            </a:r>
          </a:p>
          <a:p>
            <a:pPr lvl="0" rtl="0"/>
            <a:r>
              <a:rPr lang="en-US">
                <a:latin typeface="Times New Roman" pitchFamily="18"/>
                <a:cs typeface="Times New Roman" pitchFamily="18"/>
              </a:rPr>
              <a:t>Pupillary, Eye opening,Verbal, &amp; Motor response </a:t>
            </a:r>
          </a:p>
        </p:txBody>
      </p:sp>
    </p:spTree>
    <p:extLst>
      <p:ext uri="{BB962C8B-B14F-4D97-AF65-F5344CB8AC3E}">
        <p14:creationId xmlns:p14="http://schemas.microsoft.com/office/powerpoint/2010/main" val="364634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lvl="0" algn="l" rtl="0"/>
            <a:r>
              <a:rPr lang="en-US"/>
              <a:t> Evaluation of level of consciousness (LOC) and mentation are the most important parts of the neuro exam. </a:t>
            </a:r>
          </a:p>
          <a:p>
            <a:pPr marL="0" lvl="0" indent="0" algn="l" rtl="0">
              <a:buNone/>
            </a:pPr>
            <a:r>
              <a:rPr lang="en-US"/>
              <a:t>    A change in either is usually the first clue to a  </a:t>
            </a:r>
          </a:p>
          <a:p>
            <a:pPr marL="0" lvl="0" indent="0" algn="l" rtl="0">
              <a:buNone/>
            </a:pPr>
            <a:r>
              <a:rPr lang="en-US"/>
              <a:t>                       deteriorating condition</a:t>
            </a:r>
            <a:r>
              <a:rPr lang="ar-IQ">
                <a:cs typeface="Arial"/>
              </a:rPr>
              <a:t>.</a:t>
            </a:r>
            <a:endParaRPr lang="en-US"/>
          </a:p>
          <a:p>
            <a:pPr lvl="0" algn="l" rtl="0"/>
            <a:endParaRPr lang="ar-IQ">
              <a:cs typeface="Arial"/>
            </a:endParaRPr>
          </a:p>
        </p:txBody>
      </p:sp>
    </p:spTree>
    <p:extLst>
      <p:ext uri="{BB962C8B-B14F-4D97-AF65-F5344CB8AC3E}">
        <p14:creationId xmlns:p14="http://schemas.microsoft.com/office/powerpoint/2010/main" val="3602860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457200" y="332658"/>
            <a:ext cx="8363276" cy="5793510"/>
          </a:xfrm>
        </p:spPr>
        <p:txBody>
          <a:bodyPr/>
          <a:lstStyle/>
          <a:p>
            <a:pPr lvl="0" algn="l" rtl="0"/>
            <a:r>
              <a:rPr lang="en-US" dirty="0"/>
              <a:t>The  Glasgow Coma Scale (GCS)   is used in assessing LOC. </a:t>
            </a:r>
          </a:p>
          <a:p>
            <a:pPr lvl="0" algn="l" rtl="0"/>
            <a:r>
              <a:rPr lang="en-US" dirty="0"/>
              <a:t>It's especially useful for evaluating patients during the acute stages of head injury</a:t>
            </a:r>
            <a:r>
              <a:rPr lang="ar-IQ" dirty="0">
                <a:cs typeface="Arial"/>
              </a:rPr>
              <a:t>. </a:t>
            </a:r>
            <a:endParaRPr lang="en-US" dirty="0"/>
          </a:p>
          <a:p>
            <a:pPr lvl="0" algn="l" rtl="0"/>
            <a:endParaRPr lang="ar-IQ" dirty="0">
              <a:cs typeface="Arial"/>
            </a:endParaRPr>
          </a:p>
        </p:txBody>
      </p:sp>
    </p:spTree>
    <p:extLst>
      <p:ext uri="{BB962C8B-B14F-4D97-AF65-F5344CB8AC3E}">
        <p14:creationId xmlns:p14="http://schemas.microsoft.com/office/powerpoint/2010/main" val="2915779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457200" y="332658"/>
            <a:ext cx="8229600" cy="5793510"/>
          </a:xfrm>
        </p:spPr>
        <p:txBody>
          <a:bodyPr/>
          <a:lstStyle/>
          <a:p>
            <a:pPr marL="0" lvl="0" indent="0" algn="l" rtl="0">
              <a:buNone/>
            </a:pPr>
            <a:r>
              <a:rPr lang="en-US"/>
              <a:t>A GCS score is based on three patient responses:</a:t>
            </a:r>
          </a:p>
          <a:p>
            <a:pPr marL="0" lvl="0" indent="0" algn="l" rtl="0">
              <a:buNone/>
            </a:pPr>
            <a:endParaRPr lang="en-US"/>
          </a:p>
          <a:p>
            <a:pPr marL="0" lvl="0" indent="0" algn="l" rtl="0">
              <a:buNone/>
            </a:pPr>
            <a:endParaRPr lang="en-US"/>
          </a:p>
          <a:p>
            <a:pPr marL="0" lvl="0" indent="0" algn="ctr">
              <a:buNone/>
            </a:pPr>
            <a:r>
              <a:rPr lang="en-US"/>
              <a:t> Eye opening,</a:t>
            </a:r>
          </a:p>
          <a:p>
            <a:pPr marL="0" lvl="0" indent="0" algn="ctr">
              <a:buNone/>
            </a:pPr>
            <a:r>
              <a:rPr lang="en-US"/>
              <a:t>Motor response,</a:t>
            </a:r>
          </a:p>
          <a:p>
            <a:pPr marL="0" lvl="0" indent="0" algn="ctr">
              <a:buNone/>
            </a:pPr>
            <a:r>
              <a:rPr lang="en-US"/>
              <a:t>and verbal response.</a:t>
            </a:r>
            <a:endParaRPr lang="ar-IQ">
              <a:cs typeface="Arial"/>
            </a:endParaRPr>
          </a:p>
        </p:txBody>
      </p:sp>
    </p:spTree>
    <p:extLst>
      <p:ext uri="{BB962C8B-B14F-4D97-AF65-F5344CB8AC3E}">
        <p14:creationId xmlns:p14="http://schemas.microsoft.com/office/powerpoint/2010/main" val="3782904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p:txBody>
          <a:bodyPr/>
          <a:lstStyle/>
          <a:p>
            <a:pPr lvl="0" algn="l" rtl="0"/>
            <a:r>
              <a:rPr lang="en-US"/>
              <a:t>A thorough neurologic assessment will include assessing mental status, cranial nerves, motor and sensory function, pupillary response, reflexes, the cerebellum, and vital signs.</a:t>
            </a:r>
            <a:endParaRPr lang="ar-IQ">
              <a:cs typeface="Arial"/>
            </a:endParaRPr>
          </a:p>
        </p:txBody>
      </p:sp>
    </p:spTree>
    <p:extLst>
      <p:ext uri="{BB962C8B-B14F-4D97-AF65-F5344CB8AC3E}">
        <p14:creationId xmlns:p14="http://schemas.microsoft.com/office/powerpoint/2010/main" val="3399962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Grp="1"/>
          </p:cNvSpPr>
          <p:nvPr>
            <p:ph type="title"/>
          </p:nvPr>
        </p:nvSpPr>
        <p:spPr/>
        <p:txBody>
          <a:bodyPr>
            <a:normAutofit fontScale="90000"/>
          </a:bodyPr>
          <a:lstStyle/>
          <a:p>
            <a:pPr lvl="0"/>
            <a:r>
              <a:rPr lang="en-US" sz="3600"/>
              <a:t>Areas of the Neurologic System Assessment-Additional assessments</a:t>
            </a:r>
          </a:p>
        </p:txBody>
      </p:sp>
      <p:pic>
        <p:nvPicPr>
          <p:cNvPr id="3" name="AAGQVOI0.jpg" descr="AAGQVOI0"/>
          <p:cNvPicPr>
            <a:picLocks noChangeAspect="1"/>
          </p:cNvPicPr>
          <p:nvPr/>
        </p:nvPicPr>
        <p:blipFill>
          <a:blip r:embed="rId3"/>
          <a:srcRect/>
          <a:stretch>
            <a:fillRect/>
          </a:stretch>
        </p:blipFill>
        <p:spPr>
          <a:xfrm>
            <a:off x="2590796" y="1371600"/>
            <a:ext cx="3937004" cy="5027608"/>
          </a:xfrm>
          <a:prstGeom prst="rect">
            <a:avLst/>
          </a:prstGeom>
          <a:noFill/>
          <a:ln>
            <a:noFill/>
          </a:ln>
        </p:spPr>
      </p:pic>
    </p:spTree>
    <p:extLst>
      <p:ext uri="{BB962C8B-B14F-4D97-AF65-F5344CB8AC3E}">
        <p14:creationId xmlns:p14="http://schemas.microsoft.com/office/powerpoint/2010/main" val="1469206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marL="0" lvl="0" indent="0" algn="l" rtl="0">
              <a:buNone/>
            </a:pPr>
            <a:r>
              <a:rPr lang="en-US"/>
              <a:t>Score  3-15 </a:t>
            </a:r>
          </a:p>
          <a:p>
            <a:pPr marL="0" lvl="0" indent="0" algn="l" rtl="0">
              <a:buNone/>
            </a:pPr>
            <a:r>
              <a:rPr lang="en-US"/>
              <a:t>A score of 3 =sever impairment </a:t>
            </a:r>
          </a:p>
          <a:p>
            <a:pPr marL="0" lvl="0" indent="0" algn="l" rtl="0">
              <a:buNone/>
            </a:pPr>
            <a:r>
              <a:rPr lang="en-US"/>
              <a:t>A score of 15 =fully responsive </a:t>
            </a:r>
          </a:p>
          <a:p>
            <a:pPr marL="0" lvl="0" indent="0" algn="l" rtl="0">
              <a:buNone/>
            </a:pPr>
            <a:endParaRPr lang="en-US"/>
          </a:p>
        </p:txBody>
      </p:sp>
    </p:spTree>
    <p:extLst>
      <p:ext uri="{BB962C8B-B14F-4D97-AF65-F5344CB8AC3E}">
        <p14:creationId xmlns:p14="http://schemas.microsoft.com/office/powerpoint/2010/main" val="3143460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5"/>
          <p:cNvSpPr txBox="1">
            <a:spLocks noGrp="1"/>
          </p:cNvSpPr>
          <p:nvPr>
            <p:ph idx="1"/>
          </p:nvPr>
        </p:nvSpPr>
        <p:spPr/>
        <p:txBody>
          <a:bodyPr/>
          <a:lstStyle/>
          <a:p>
            <a:pPr lvl="0" algn="l" rtl="0"/>
            <a:r>
              <a:rPr lang="en-US" dirty="0"/>
              <a:t>Common diagnostic procedures used to identify the cause of </a:t>
            </a:r>
            <a:r>
              <a:rPr lang="en-US" dirty="0" smtClean="0"/>
              <a:t>unconsciousness </a:t>
            </a:r>
            <a:r>
              <a:rPr lang="en-US" dirty="0"/>
              <a:t>include </a:t>
            </a:r>
          </a:p>
          <a:p>
            <a:pPr marL="0" lvl="0" indent="0" algn="l" rtl="0">
              <a:buNone/>
            </a:pPr>
            <a:r>
              <a:rPr lang="en-US" dirty="0"/>
              <a:t> CT </a:t>
            </a:r>
            <a:br>
              <a:rPr lang="en-US" dirty="0"/>
            </a:br>
            <a:r>
              <a:rPr lang="en-US" dirty="0"/>
              <a:t>MRI</a:t>
            </a:r>
          </a:p>
          <a:p>
            <a:pPr marL="0" lvl="0" indent="0" algn="l" rtl="0">
              <a:buNone/>
            </a:pPr>
            <a:r>
              <a:rPr lang="en-US" dirty="0"/>
              <a:t>EEG</a:t>
            </a:r>
          </a:p>
          <a:p>
            <a:pPr marL="0" lvl="0" indent="0" algn="l" rtl="0">
              <a:buNone/>
            </a:pPr>
            <a:endParaRPr lang="ar-IQ" dirty="0">
              <a:cs typeface="Arial"/>
            </a:endParaRPr>
          </a:p>
        </p:txBody>
      </p:sp>
    </p:spTree>
    <p:extLst>
      <p:ext uri="{BB962C8B-B14F-4D97-AF65-F5344CB8AC3E}">
        <p14:creationId xmlns:p14="http://schemas.microsoft.com/office/powerpoint/2010/main" val="3326290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457200" y="476667"/>
            <a:ext cx="8229600" cy="5649492"/>
          </a:xfrm>
        </p:spPr>
        <p:txBody>
          <a:bodyPr/>
          <a:lstStyle/>
          <a:p>
            <a:pPr lvl="0" algn="l" rtl="0">
              <a:lnSpc>
                <a:spcPct val="90000"/>
              </a:lnSpc>
              <a:spcBef>
                <a:spcPts val="700"/>
              </a:spcBef>
            </a:pPr>
            <a:r>
              <a:rPr lang="en-US" sz="3000" dirty="0"/>
              <a:t>Nursing diagnosis </a:t>
            </a:r>
          </a:p>
          <a:p>
            <a:pPr marL="0" lvl="0" indent="0" algn="l" rtl="0">
              <a:lnSpc>
                <a:spcPct val="90000"/>
              </a:lnSpc>
              <a:spcBef>
                <a:spcPts val="700"/>
              </a:spcBef>
              <a:buNone/>
            </a:pPr>
            <a:r>
              <a:rPr lang="en-US" sz="3000" dirty="0"/>
              <a:t>Ineffective air way clearance </a:t>
            </a:r>
          </a:p>
          <a:p>
            <a:pPr marL="0" lvl="0" indent="0" algn="l" rtl="0">
              <a:lnSpc>
                <a:spcPct val="90000"/>
              </a:lnSpc>
              <a:spcBef>
                <a:spcPts val="700"/>
              </a:spcBef>
              <a:buNone/>
            </a:pPr>
            <a:r>
              <a:rPr lang="en-US" sz="3000" dirty="0"/>
              <a:t>Risk of self injury </a:t>
            </a:r>
          </a:p>
          <a:p>
            <a:pPr marL="0" lvl="0" indent="0" algn="l" rtl="0">
              <a:lnSpc>
                <a:spcPct val="90000"/>
              </a:lnSpc>
              <a:spcBef>
                <a:spcPts val="700"/>
              </a:spcBef>
              <a:buNone/>
            </a:pPr>
            <a:r>
              <a:rPr lang="en-US" sz="3000" dirty="0"/>
              <a:t>Inability to take oral feeding </a:t>
            </a:r>
          </a:p>
          <a:p>
            <a:pPr marL="0" lvl="0" indent="0" algn="l" rtl="0">
              <a:lnSpc>
                <a:spcPct val="90000"/>
              </a:lnSpc>
              <a:spcBef>
                <a:spcPts val="700"/>
              </a:spcBef>
              <a:buNone/>
            </a:pPr>
            <a:r>
              <a:rPr lang="en-US" sz="3000" dirty="0"/>
              <a:t>Impaired oral mucosa </a:t>
            </a:r>
          </a:p>
          <a:p>
            <a:pPr marL="0" lvl="0" indent="0" algn="l" rtl="0">
              <a:lnSpc>
                <a:spcPct val="90000"/>
              </a:lnSpc>
              <a:spcBef>
                <a:spcPts val="700"/>
              </a:spcBef>
              <a:buNone/>
            </a:pPr>
            <a:r>
              <a:rPr lang="en-US" sz="3000" dirty="0"/>
              <a:t>Impaired skin integrity </a:t>
            </a:r>
          </a:p>
          <a:p>
            <a:pPr marL="0" lvl="0" indent="0" algn="l" rtl="0">
              <a:lnSpc>
                <a:spcPct val="90000"/>
              </a:lnSpc>
              <a:spcBef>
                <a:spcPts val="700"/>
              </a:spcBef>
              <a:buNone/>
            </a:pPr>
            <a:r>
              <a:rPr lang="en-US" sz="3000" dirty="0"/>
              <a:t>Corneal injury </a:t>
            </a:r>
          </a:p>
          <a:p>
            <a:pPr marL="0" lvl="0" indent="0" algn="l" rtl="0">
              <a:lnSpc>
                <a:spcPct val="90000"/>
              </a:lnSpc>
              <a:spcBef>
                <a:spcPts val="700"/>
              </a:spcBef>
              <a:buNone/>
            </a:pPr>
            <a:r>
              <a:rPr lang="en-US" sz="3000" dirty="0"/>
              <a:t>Risk of hypothermia </a:t>
            </a:r>
          </a:p>
          <a:p>
            <a:pPr marL="0" lvl="0" indent="0" algn="l" rtl="0">
              <a:lnSpc>
                <a:spcPct val="90000"/>
              </a:lnSpc>
              <a:spcBef>
                <a:spcPts val="700"/>
              </a:spcBef>
              <a:buNone/>
            </a:pPr>
            <a:r>
              <a:rPr lang="en-US" sz="3000" dirty="0"/>
              <a:t>Urinary tract problems </a:t>
            </a:r>
          </a:p>
          <a:p>
            <a:pPr marL="0" lvl="0" indent="0" algn="l" rtl="0">
              <a:lnSpc>
                <a:spcPct val="90000"/>
              </a:lnSpc>
              <a:spcBef>
                <a:spcPts val="700"/>
              </a:spcBef>
              <a:buNone/>
            </a:pPr>
            <a:r>
              <a:rPr lang="en-US" sz="3000" dirty="0"/>
              <a:t>Bowel impairment </a:t>
            </a:r>
          </a:p>
          <a:p>
            <a:pPr marL="0" lvl="0" indent="0" algn="l" rtl="0">
              <a:lnSpc>
                <a:spcPct val="90000"/>
              </a:lnSpc>
              <a:spcBef>
                <a:spcPts val="700"/>
              </a:spcBef>
              <a:buNone/>
            </a:pPr>
            <a:r>
              <a:rPr lang="en-US" sz="3000" dirty="0"/>
              <a:t>Family crises </a:t>
            </a:r>
            <a:endParaRPr lang="ar-IQ" sz="3000" dirty="0">
              <a:cs typeface="Arial"/>
            </a:endParaRPr>
          </a:p>
        </p:txBody>
      </p:sp>
    </p:spTree>
    <p:extLst>
      <p:ext uri="{BB962C8B-B14F-4D97-AF65-F5344CB8AC3E}">
        <p14:creationId xmlns:p14="http://schemas.microsoft.com/office/powerpoint/2010/main" val="833078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fade">
                                      <p:cBhvr>
                                        <p:cTn id="39" dur="1000"/>
                                        <p:tgtEl>
                                          <p:spTgt spid="2">
                                            <p:txEl>
                                              <p:pRg st="6" end="6"/>
                                            </p:txEl>
                                          </p:spTgt>
                                        </p:tgtEl>
                                      </p:cBhvr>
                                    </p:animEffect>
                                    <p:anim calcmode="lin" valueType="num">
                                      <p:cBhvr>
                                        <p:cTn id="4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fade">
                                      <p:cBhvr>
                                        <p:cTn id="46" dur="1000"/>
                                        <p:tgtEl>
                                          <p:spTgt spid="2">
                                            <p:txEl>
                                              <p:pRg st="7" end="7"/>
                                            </p:txEl>
                                          </p:spTgt>
                                        </p:tgtEl>
                                      </p:cBhvr>
                                    </p:animEffect>
                                    <p:anim calcmode="lin" valueType="num">
                                      <p:cBhvr>
                                        <p:cTn id="4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
                                            <p:txEl>
                                              <p:pRg st="8" end="8"/>
                                            </p:txEl>
                                          </p:spTgt>
                                        </p:tgtEl>
                                        <p:attrNameLst>
                                          <p:attrName>style.visibility</p:attrName>
                                        </p:attrNameLst>
                                      </p:cBhvr>
                                      <p:to>
                                        <p:strVal val="visible"/>
                                      </p:to>
                                    </p:set>
                                    <p:animEffect transition="in" filter="fade">
                                      <p:cBhvr>
                                        <p:cTn id="51" dur="1000"/>
                                        <p:tgtEl>
                                          <p:spTgt spid="2">
                                            <p:txEl>
                                              <p:pRg st="8" end="8"/>
                                            </p:txEl>
                                          </p:spTgt>
                                        </p:tgtEl>
                                      </p:cBhvr>
                                    </p:animEffect>
                                    <p:anim calcmode="lin" valueType="num">
                                      <p:cBhvr>
                                        <p:cTn id="5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Effect transition="in" filter="fade">
                                      <p:cBhvr>
                                        <p:cTn id="56" dur="1000"/>
                                        <p:tgtEl>
                                          <p:spTgt spid="2">
                                            <p:txEl>
                                              <p:pRg st="9" end="9"/>
                                            </p:txEl>
                                          </p:spTgt>
                                        </p:tgtEl>
                                      </p:cBhvr>
                                    </p:animEffect>
                                    <p:anim calcmode="lin" valueType="num">
                                      <p:cBhvr>
                                        <p:cTn id="5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9" end="9"/>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2">
                                            <p:txEl>
                                              <p:pRg st="10" end="10"/>
                                            </p:txEl>
                                          </p:spTgt>
                                        </p:tgtEl>
                                        <p:attrNameLst>
                                          <p:attrName>style.visibility</p:attrName>
                                        </p:attrNameLst>
                                      </p:cBhvr>
                                      <p:to>
                                        <p:strVal val="visible"/>
                                      </p:to>
                                    </p:set>
                                    <p:animEffect transition="in" filter="fade">
                                      <p:cBhvr>
                                        <p:cTn id="61" dur="1000"/>
                                        <p:tgtEl>
                                          <p:spTgt spid="2">
                                            <p:txEl>
                                              <p:pRg st="10" end="10"/>
                                            </p:txEl>
                                          </p:spTgt>
                                        </p:tgtEl>
                                      </p:cBhvr>
                                    </p:animEffect>
                                    <p:anim calcmode="lin" valueType="num">
                                      <p:cBhvr>
                                        <p:cTn id="62"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p:txBody>
          <a:bodyPr/>
          <a:lstStyle/>
          <a:p>
            <a:pPr marL="0" lvl="0" indent="0" algn="l" rtl="0">
              <a:lnSpc>
                <a:spcPct val="90000"/>
              </a:lnSpc>
              <a:spcBef>
                <a:spcPts val="700"/>
              </a:spcBef>
              <a:buNone/>
            </a:pPr>
            <a:r>
              <a:rPr lang="en-US" sz="3000"/>
              <a:t>Motor function</a:t>
            </a:r>
          </a:p>
          <a:p>
            <a:pPr lvl="1" algn="l" rtl="0">
              <a:lnSpc>
                <a:spcPct val="90000"/>
              </a:lnSpc>
              <a:spcBef>
                <a:spcPts val="600"/>
              </a:spcBef>
            </a:pPr>
            <a:r>
              <a:rPr lang="en-US" sz="2600"/>
              <a:t>Observation of gait and balance</a:t>
            </a:r>
          </a:p>
          <a:p>
            <a:pPr lvl="1" algn="l" rtl="0">
              <a:lnSpc>
                <a:spcPct val="90000"/>
              </a:lnSpc>
              <a:spcBef>
                <a:spcPts val="600"/>
              </a:spcBef>
            </a:pPr>
            <a:r>
              <a:rPr lang="en-US" sz="2600">
                <a:latin typeface="Arial" pitchFamily="34"/>
              </a:rPr>
              <a:t>Ask the client to walk across the room and return</a:t>
            </a:r>
            <a:endParaRPr lang="en-US" sz="2600" b="1">
              <a:latin typeface="Arial" pitchFamily="34"/>
            </a:endParaRPr>
          </a:p>
          <a:p>
            <a:pPr marL="457200" lvl="1" indent="0" algn="l" rtl="0">
              <a:lnSpc>
                <a:spcPct val="90000"/>
              </a:lnSpc>
              <a:spcBef>
                <a:spcPts val="600"/>
              </a:spcBef>
              <a:buNone/>
            </a:pPr>
            <a:endParaRPr lang="en-US" sz="2600"/>
          </a:p>
          <a:p>
            <a:pPr lvl="1" algn="l" rtl="0">
              <a:lnSpc>
                <a:spcPct val="90000"/>
              </a:lnSpc>
              <a:spcBef>
                <a:spcPts val="600"/>
              </a:spcBef>
            </a:pPr>
            <a:endParaRPr lang="en-US" sz="2600"/>
          </a:p>
          <a:p>
            <a:pPr lvl="1" algn="l" rtl="0">
              <a:lnSpc>
                <a:spcPct val="90000"/>
              </a:lnSpc>
              <a:spcBef>
                <a:spcPts val="600"/>
              </a:spcBef>
            </a:pPr>
            <a:r>
              <a:rPr lang="en-US" sz="2600"/>
              <a:t>Administration of the Romberg test</a:t>
            </a:r>
          </a:p>
          <a:p>
            <a:pPr lvl="1" algn="l" rtl="0">
              <a:lnSpc>
                <a:spcPct val="90000"/>
              </a:lnSpc>
              <a:spcBef>
                <a:spcPts val="600"/>
              </a:spcBef>
            </a:pPr>
            <a:endParaRPr lang="en-US" sz="2600"/>
          </a:p>
          <a:p>
            <a:pPr lvl="1" algn="l" rtl="0">
              <a:lnSpc>
                <a:spcPct val="90000"/>
              </a:lnSpc>
              <a:spcBef>
                <a:spcPts val="600"/>
              </a:spcBef>
            </a:pPr>
            <a:r>
              <a:rPr lang="en-US" sz="2600"/>
              <a:t>Administration of the finger-to-nose test</a:t>
            </a:r>
          </a:p>
          <a:p>
            <a:pPr lvl="1" algn="l" rtl="0">
              <a:lnSpc>
                <a:spcPct val="90000"/>
              </a:lnSpc>
              <a:spcBef>
                <a:spcPts val="600"/>
              </a:spcBef>
            </a:pPr>
            <a:endParaRPr lang="en-US" sz="2600"/>
          </a:p>
          <a:p>
            <a:pPr lvl="1" algn="l" rtl="0">
              <a:lnSpc>
                <a:spcPct val="90000"/>
              </a:lnSpc>
              <a:spcBef>
                <a:spcPts val="600"/>
              </a:spcBef>
            </a:pPr>
            <a:r>
              <a:rPr lang="en-US" sz="2600"/>
              <a:t>Observation of rapid alternating action movements</a:t>
            </a:r>
          </a:p>
          <a:p>
            <a:pPr lvl="0" algn="l" rtl="0">
              <a:lnSpc>
                <a:spcPct val="90000"/>
              </a:lnSpc>
              <a:spcBef>
                <a:spcPts val="700"/>
              </a:spcBef>
            </a:pPr>
            <a:endParaRPr lang="ar-IQ" sz="3000">
              <a:cs typeface="Arial"/>
            </a:endParaRPr>
          </a:p>
        </p:txBody>
      </p:sp>
    </p:spTree>
    <p:extLst>
      <p:ext uri="{BB962C8B-B14F-4D97-AF65-F5344CB8AC3E}">
        <p14:creationId xmlns:p14="http://schemas.microsoft.com/office/powerpoint/2010/main" val="707753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lvl="0" algn="l" rtl="0"/>
            <a:r>
              <a:rPr lang="en-US"/>
              <a:t>If the patient is alert or awake enough to answer questions, </a:t>
            </a:r>
          </a:p>
          <a:p>
            <a:pPr marL="0" lvl="0" indent="0" algn="l" rtl="0">
              <a:buNone/>
            </a:pPr>
            <a:r>
              <a:rPr lang="en-US"/>
              <a:t>Assess  mentation. Determine if he is oriented to person, place, and time by asking questions like: What is your name? Where are you right now? Why are you here? What year is it? Who is the president?</a:t>
            </a:r>
          </a:p>
          <a:p>
            <a:pPr lvl="0" algn="l" rtl="0"/>
            <a:endParaRPr lang="ar-IQ">
              <a:cs typeface="Arial"/>
            </a:endParaRPr>
          </a:p>
        </p:txBody>
      </p:sp>
    </p:spTree>
    <p:extLst>
      <p:ext uri="{BB962C8B-B14F-4D97-AF65-F5344CB8AC3E}">
        <p14:creationId xmlns:p14="http://schemas.microsoft.com/office/powerpoint/2010/main" val="1313565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lvl="0" algn="l" rtl="0"/>
            <a:r>
              <a:rPr lang="en-US" dirty="0"/>
              <a:t>Pupils are another important component of the </a:t>
            </a:r>
            <a:r>
              <a:rPr lang="en-US" dirty="0" err="1"/>
              <a:t>neuro</a:t>
            </a:r>
            <a:r>
              <a:rPr lang="en-US" dirty="0"/>
              <a:t> exam. Assessing them is especially important in a patient with impaired LOC. Like a change in LOC, a change in pupil size, shape, or reactivity can indicate increasing intracranial pressure (ICP) from a mass or fluid</a:t>
            </a:r>
            <a:endParaRPr lang="ar-IQ" dirty="0">
              <a:cs typeface="Arial"/>
            </a:endParaRPr>
          </a:p>
        </p:txBody>
      </p:sp>
    </p:spTree>
    <p:extLst>
      <p:ext uri="{BB962C8B-B14F-4D97-AF65-F5344CB8AC3E}">
        <p14:creationId xmlns:p14="http://schemas.microsoft.com/office/powerpoint/2010/main" val="16541603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lvl="0" algn="l" rtl="0">
              <a:lnSpc>
                <a:spcPct val="80000"/>
              </a:lnSpc>
              <a:spcBef>
                <a:spcPts val="600"/>
              </a:spcBef>
            </a:pPr>
            <a:r>
              <a:rPr lang="en-US" sz="2700"/>
              <a:t>Assessing for Signs of Motor Dysfunction- </a:t>
            </a:r>
          </a:p>
          <a:p>
            <a:pPr marL="0" lvl="0" indent="0" algn="l" rtl="0">
              <a:lnSpc>
                <a:spcPct val="80000"/>
              </a:lnSpc>
              <a:spcBef>
                <a:spcPts val="600"/>
              </a:spcBef>
              <a:buNone/>
            </a:pPr>
            <a:r>
              <a:rPr lang="en-US" sz="2700"/>
              <a:t>Unconscious Patient Assess motor response in an unconscious patient by applying a noxious stimulus and observing the patient's response to it</a:t>
            </a:r>
            <a:r>
              <a:rPr lang="ar-IQ" sz="2700">
                <a:cs typeface="Arial"/>
              </a:rPr>
              <a:t>.</a:t>
            </a:r>
            <a:endParaRPr lang="en-US" sz="2700"/>
          </a:p>
          <a:p>
            <a:pPr lvl="0" algn="l" rtl="0">
              <a:lnSpc>
                <a:spcPct val="80000"/>
              </a:lnSpc>
              <a:spcBef>
                <a:spcPts val="600"/>
              </a:spcBef>
            </a:pPr>
            <a:r>
              <a:rPr lang="en-US" sz="2700"/>
              <a:t>Another approach is central stimulation, such as sternal pressure. Central stimulation produces an overall body response and is more reliable than peripheral stimulation</a:t>
            </a:r>
            <a:r>
              <a:rPr lang="ar-IQ" sz="2700">
                <a:cs typeface="Arial"/>
              </a:rPr>
              <a:t>.</a:t>
            </a:r>
            <a:endParaRPr lang="en-US" sz="2700"/>
          </a:p>
          <a:p>
            <a:pPr lvl="0" algn="l" rtl="0">
              <a:lnSpc>
                <a:spcPct val="80000"/>
              </a:lnSpc>
              <a:spcBef>
                <a:spcPts val="600"/>
              </a:spcBef>
            </a:pPr>
            <a:r>
              <a:rPr lang="en-US" sz="2700"/>
              <a:t>The reason: In an unconscious patient, peripheral stimulation, such as nail bed pressure, can elicit a reflex response, which is not a true indicator of motor activity.</a:t>
            </a:r>
            <a:endParaRPr lang="ar-IQ" sz="2700">
              <a:cs typeface="Arial"/>
            </a:endParaRPr>
          </a:p>
        </p:txBody>
      </p:sp>
    </p:spTree>
    <p:extLst>
      <p:ext uri="{BB962C8B-B14F-4D97-AF65-F5344CB8AC3E}">
        <p14:creationId xmlns:p14="http://schemas.microsoft.com/office/powerpoint/2010/main" val="1315525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lvl="0" algn="l" rtl="0"/>
            <a:r>
              <a:rPr lang="en-US"/>
              <a:t>Assessing Deep Tendon, Superficial, and Brain Stem Reflexes</a:t>
            </a:r>
          </a:p>
          <a:p>
            <a:pPr lvl="0" algn="l" rtl="0"/>
            <a:r>
              <a:rPr lang="en-US"/>
              <a:t>Assess brain stem reflexes in stuporous or comatose patients to determine if the brain stem is intact. (You'll check for the protective reflexes—coughing, gagging, and the corneal response—as part of the cranial nerve assessment</a:t>
            </a:r>
            <a:r>
              <a:rPr lang="ar-IQ">
                <a:cs typeface="Arial"/>
              </a:rPr>
              <a:t>.)</a:t>
            </a:r>
            <a:endParaRPr lang="en-US"/>
          </a:p>
          <a:p>
            <a:pPr lvl="0"/>
            <a:endParaRPr lang="ar-IQ">
              <a:cs typeface="Arial"/>
            </a:endParaRPr>
          </a:p>
        </p:txBody>
      </p:sp>
    </p:spTree>
    <p:extLst>
      <p:ext uri="{BB962C8B-B14F-4D97-AF65-F5344CB8AC3E}">
        <p14:creationId xmlns:p14="http://schemas.microsoft.com/office/powerpoint/2010/main" val="2275986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Grp="1"/>
          </p:cNvSpPr>
          <p:nvPr>
            <p:ph type="title"/>
          </p:nvPr>
        </p:nvSpPr>
        <p:spPr/>
        <p:txBody>
          <a:bodyPr/>
          <a:lstStyle/>
          <a:p>
            <a:pPr lvl="0"/>
            <a:r>
              <a:rPr lang="en-US" sz="1400"/>
              <a:t>Areas of the Neurologic System Assessment</a:t>
            </a:r>
          </a:p>
        </p:txBody>
      </p:sp>
      <p:sp>
        <p:nvSpPr>
          <p:cNvPr id="3" name="Rectangle 5"/>
          <p:cNvSpPr txBox="1">
            <a:spLocks noGrp="1"/>
          </p:cNvSpPr>
          <p:nvPr>
            <p:ph idx="1"/>
          </p:nvPr>
        </p:nvSpPr>
        <p:spPr/>
        <p:txBody>
          <a:bodyPr/>
          <a:lstStyle/>
          <a:p>
            <a:pPr lvl="0" algn="l" rtl="0">
              <a:lnSpc>
                <a:spcPct val="90000"/>
              </a:lnSpc>
            </a:pPr>
            <a:r>
              <a:rPr lang="en-US" dirty="0"/>
              <a:t> Sensory function</a:t>
            </a:r>
          </a:p>
          <a:p>
            <a:pPr lvl="1" algn="l" rtl="0">
              <a:lnSpc>
                <a:spcPct val="90000"/>
              </a:lnSpc>
            </a:pPr>
            <a:endParaRPr lang="en-US" dirty="0"/>
          </a:p>
          <a:p>
            <a:pPr lvl="1" algn="l" rtl="0">
              <a:lnSpc>
                <a:spcPct val="90000"/>
              </a:lnSpc>
            </a:pPr>
            <a:r>
              <a:rPr lang="en-US" dirty="0"/>
              <a:t>Observation of light touch identification</a:t>
            </a:r>
          </a:p>
          <a:p>
            <a:pPr lvl="1" algn="l" rtl="0">
              <a:lnSpc>
                <a:spcPct val="90000"/>
              </a:lnSpc>
            </a:pPr>
            <a:endParaRPr lang="en-US" dirty="0"/>
          </a:p>
          <a:p>
            <a:pPr lvl="1" algn="l" rtl="0">
              <a:lnSpc>
                <a:spcPct val="90000"/>
              </a:lnSpc>
            </a:pPr>
            <a:r>
              <a:rPr lang="en-US" dirty="0"/>
              <a:t>Sharp, dull determination</a:t>
            </a:r>
          </a:p>
          <a:p>
            <a:pPr lvl="1" algn="l" rtl="0">
              <a:lnSpc>
                <a:spcPct val="90000"/>
              </a:lnSpc>
            </a:pPr>
            <a:endParaRPr lang="en-US" dirty="0"/>
          </a:p>
          <a:p>
            <a:pPr lvl="1" algn="l" rtl="0">
              <a:lnSpc>
                <a:spcPct val="90000"/>
              </a:lnSpc>
            </a:pPr>
            <a:r>
              <a:rPr lang="en-US" dirty="0" err="1"/>
              <a:t>Stereognosis</a:t>
            </a:r>
            <a:endParaRPr lang="en-US" dirty="0"/>
          </a:p>
          <a:p>
            <a:pPr lvl="1" algn="l" rtl="0">
              <a:lnSpc>
                <a:spcPct val="90000"/>
              </a:lnSpc>
            </a:pPr>
            <a:endParaRPr lang="en-US" dirty="0"/>
          </a:p>
          <a:p>
            <a:pPr lvl="1" algn="l" rtl="0">
              <a:lnSpc>
                <a:spcPct val="90000"/>
              </a:lnSpc>
            </a:pPr>
            <a:r>
              <a:rPr lang="en-US" dirty="0" err="1"/>
              <a:t>Graphesthesia</a:t>
            </a:r>
            <a:r>
              <a:rPr lang="en-US" dirty="0"/>
              <a:t> (Number identification)</a:t>
            </a:r>
          </a:p>
        </p:txBody>
      </p:sp>
    </p:spTree>
    <p:extLst>
      <p:ext uri="{BB962C8B-B14F-4D97-AF65-F5344CB8AC3E}">
        <p14:creationId xmlns:p14="http://schemas.microsoft.com/office/powerpoint/2010/main" val="4146474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noGrp="1"/>
          </p:cNvSpPr>
          <p:nvPr>
            <p:ph idx="1"/>
          </p:nvPr>
        </p:nvSpPr>
        <p:spPr>
          <a:xfrm>
            <a:off x="457200" y="692694"/>
            <a:ext cx="8229600" cy="5433465"/>
          </a:xfrm>
        </p:spPr>
        <p:txBody>
          <a:bodyPr/>
          <a:lstStyle/>
          <a:p>
            <a:pPr marL="0" lvl="0" indent="0" algn="l" rtl="0">
              <a:buNone/>
            </a:pPr>
            <a:r>
              <a:rPr lang="en-US"/>
              <a:t> Compare  your findings to those of previous exams. </a:t>
            </a:r>
          </a:p>
          <a:p>
            <a:pPr marL="0" lvl="0" indent="0" algn="l" rtl="0">
              <a:buNone/>
            </a:pPr>
            <a:r>
              <a:rPr lang="en-US"/>
              <a:t>                   Through comparison </a:t>
            </a:r>
          </a:p>
          <a:p>
            <a:pPr marL="0" lvl="0" indent="0" algn="l" rtl="0">
              <a:buNone/>
            </a:pPr>
            <a:r>
              <a:rPr lang="en-US"/>
              <a:t>you'll be able to spot changes and trends and, when necessary, intervene quickly and appropriately</a:t>
            </a:r>
            <a:r>
              <a:rPr lang="ar-IQ">
                <a:cs typeface="Arial"/>
              </a:rPr>
              <a:t>. </a:t>
            </a:r>
            <a:endParaRPr lang="en-US"/>
          </a:p>
          <a:p>
            <a:pPr lvl="0"/>
            <a:endParaRPr lang="ar-IQ">
              <a:cs typeface="Arial"/>
            </a:endParaRPr>
          </a:p>
        </p:txBody>
      </p:sp>
    </p:spTree>
    <p:extLst>
      <p:ext uri="{BB962C8B-B14F-4D97-AF65-F5344CB8AC3E}">
        <p14:creationId xmlns:p14="http://schemas.microsoft.com/office/powerpoint/2010/main" val="2211855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Grp="1"/>
          </p:cNvSpPr>
          <p:nvPr>
            <p:ph type="title"/>
          </p:nvPr>
        </p:nvSpPr>
        <p:spPr/>
        <p:txBody>
          <a:bodyPr/>
          <a:lstStyle/>
          <a:p>
            <a:pPr lvl="0"/>
            <a:r>
              <a:rPr lang="en-US" sz="1400"/>
              <a:t>Areas of the Neurologic System Assessment</a:t>
            </a:r>
          </a:p>
        </p:txBody>
      </p:sp>
      <p:sp>
        <p:nvSpPr>
          <p:cNvPr id="3" name="Rectangle 5"/>
          <p:cNvSpPr txBox="1">
            <a:spLocks noGrp="1"/>
          </p:cNvSpPr>
          <p:nvPr>
            <p:ph idx="1"/>
          </p:nvPr>
        </p:nvSpPr>
        <p:spPr/>
        <p:txBody>
          <a:bodyPr/>
          <a:lstStyle/>
          <a:p>
            <a:pPr lvl="0" algn="l" rtl="0">
              <a:lnSpc>
                <a:spcPct val="80000"/>
              </a:lnSpc>
              <a:buNone/>
            </a:pPr>
            <a:r>
              <a:rPr lang="en-US" dirty="0"/>
              <a:t>Reflexes </a:t>
            </a:r>
            <a:r>
              <a:rPr lang="en-US" sz="2400" dirty="0">
                <a:latin typeface="Times New Roman" pitchFamily="18"/>
                <a:cs typeface="Times New Roman" pitchFamily="18"/>
              </a:rPr>
              <a:t>(</a:t>
            </a:r>
            <a:r>
              <a:rPr lang="ar-SA" sz="2400" dirty="0">
                <a:latin typeface="Times New Roman" pitchFamily="18"/>
                <a:cs typeface="Times New Roman" pitchFamily="18"/>
              </a:rPr>
              <a:t>Stimulus-response activities of the </a:t>
            </a:r>
            <a:r>
              <a:rPr lang="ar-SA" sz="2400" dirty="0" smtClean="0">
                <a:latin typeface="Times New Roman" pitchFamily="18"/>
                <a:cs typeface="Times New Roman" pitchFamily="18"/>
              </a:rPr>
              <a:t>body</a:t>
            </a:r>
            <a:r>
              <a:rPr lang="en-US" sz="2400" dirty="0" smtClean="0">
                <a:latin typeface="Times New Roman" pitchFamily="18"/>
                <a:cs typeface="Times New Roman" pitchFamily="18"/>
              </a:rPr>
              <a:t>)</a:t>
            </a:r>
            <a:endParaRPr lang="ar-SA" sz="2400" dirty="0">
              <a:latin typeface="Times New Roman" pitchFamily="18"/>
              <a:cs typeface="Times New Roman" pitchFamily="18"/>
            </a:endParaRPr>
          </a:p>
          <a:p>
            <a:pPr lvl="1" algn="l"/>
            <a:r>
              <a:rPr lang="en-US" dirty="0"/>
              <a:t>Biceps</a:t>
            </a:r>
          </a:p>
          <a:p>
            <a:pPr lvl="1" algn="l"/>
            <a:r>
              <a:rPr lang="en-US" dirty="0"/>
              <a:t>Triceps</a:t>
            </a:r>
          </a:p>
          <a:p>
            <a:pPr lvl="1" algn="l"/>
            <a:r>
              <a:rPr lang="en-US" dirty="0" err="1"/>
              <a:t>Brachioradialsis</a:t>
            </a:r>
            <a:endParaRPr lang="en-US" dirty="0"/>
          </a:p>
          <a:p>
            <a:pPr lvl="1" algn="l"/>
            <a:r>
              <a:rPr lang="en-US" dirty="0"/>
              <a:t>Patellar (knee) </a:t>
            </a:r>
          </a:p>
          <a:p>
            <a:pPr lvl="1" algn="l"/>
            <a:r>
              <a:rPr lang="en-US" dirty="0"/>
              <a:t>Achilles</a:t>
            </a:r>
          </a:p>
          <a:p>
            <a:pPr lvl="1" algn="l"/>
            <a:r>
              <a:rPr lang="en-US" dirty="0"/>
              <a:t>Plantar (</a:t>
            </a:r>
            <a:r>
              <a:rPr lang="en-US" dirty="0" err="1"/>
              <a:t>Babinski</a:t>
            </a:r>
            <a:r>
              <a:rPr lang="en-US" dirty="0"/>
              <a:t>).</a:t>
            </a:r>
          </a:p>
          <a:p>
            <a:pPr lvl="1" algn="l"/>
            <a:r>
              <a:rPr lang="en-US" dirty="0"/>
              <a:t>Abdominal</a:t>
            </a:r>
          </a:p>
        </p:txBody>
      </p:sp>
    </p:spTree>
    <p:extLst>
      <p:ext uri="{BB962C8B-B14F-4D97-AF65-F5344CB8AC3E}">
        <p14:creationId xmlns:p14="http://schemas.microsoft.com/office/powerpoint/2010/main" val="3665197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609603" y="228600"/>
            <a:ext cx="7772400" cy="838203"/>
          </a:xfrm>
        </p:spPr>
        <p:txBody>
          <a:bodyPr/>
          <a:lstStyle/>
          <a:p>
            <a:pPr lvl="0"/>
            <a:r>
              <a:rPr lang="en-US" sz="3200" cap="none">
                <a:effectLst>
                  <a:outerShdw dist="38096" dir="2700000">
                    <a:srgbClr val="000000"/>
                  </a:outerShdw>
                </a:effectLst>
                <a:latin typeface="Arial" pitchFamily="34"/>
              </a:rPr>
              <a:t>REFLEXES: SCALE FOR GRADING</a:t>
            </a:r>
            <a:endParaRPr lang="ar-SA" sz="3200" cap="none">
              <a:effectLst>
                <a:outerShdw dist="38096" dir="2700000">
                  <a:srgbClr val="000000"/>
                </a:outerShdw>
              </a:effectLst>
              <a:latin typeface="Arial" pitchFamily="34"/>
              <a:cs typeface="Times New Roman"/>
            </a:endParaRPr>
          </a:p>
        </p:txBody>
      </p:sp>
      <p:pic>
        <p:nvPicPr>
          <p:cNvPr id="3" name="Picture 2"/>
          <p:cNvPicPr>
            <a:picLocks noChangeAspect="1"/>
          </p:cNvPicPr>
          <p:nvPr/>
        </p:nvPicPr>
        <p:blipFill>
          <a:blip r:embed="rId2"/>
          <a:stretch>
            <a:fillRect/>
          </a:stretch>
        </p:blipFill>
        <p:spPr>
          <a:xfrm>
            <a:off x="231644" y="1536192"/>
            <a:ext cx="8534396" cy="4255004"/>
          </a:xfrm>
          <a:prstGeom prst="rect">
            <a:avLst/>
          </a:prstGeom>
          <a:noFill/>
          <a:ln>
            <a:noFill/>
          </a:ln>
        </p:spPr>
      </p:pic>
    </p:spTree>
    <p:extLst>
      <p:ext uri="{BB962C8B-B14F-4D97-AF65-F5344CB8AC3E}">
        <p14:creationId xmlns:p14="http://schemas.microsoft.com/office/powerpoint/2010/main" val="427877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251524" y="764703"/>
            <a:ext cx="8784979" cy="4874099"/>
          </a:xfrm>
        </p:spPr>
        <p:txBody>
          <a:bodyPr anchorCtr="0"/>
          <a:lstStyle/>
          <a:p>
            <a:pPr lvl="0">
              <a:spcBef>
                <a:spcPts val="1700"/>
              </a:spcBef>
            </a:pPr>
            <a:r>
              <a:rPr lang="en-US" sz="7200">
                <a:solidFill>
                  <a:srgbClr val="FF0000"/>
                </a:solidFill>
              </a:rPr>
              <a:t>Intra-Cranial Pressure</a:t>
            </a:r>
          </a:p>
          <a:p>
            <a:pPr lvl="0" algn="l" rtl="0">
              <a:spcBef>
                <a:spcPts val="1700"/>
              </a:spcBef>
            </a:pPr>
            <a:r>
              <a:rPr lang="en-US" sz="5200">
                <a:solidFill>
                  <a:srgbClr val="002060"/>
                </a:solidFill>
              </a:rPr>
              <a:t>Pressure exerted by the volume of intracranial contents within the cranial vault</a:t>
            </a:r>
            <a:r>
              <a:rPr lang="en-US" sz="7200">
                <a:solidFill>
                  <a:srgbClr val="FF0000"/>
                </a:solidFill>
              </a:rPr>
              <a:t>  </a:t>
            </a:r>
          </a:p>
        </p:txBody>
      </p:sp>
    </p:spTree>
    <p:extLst>
      <p:ext uri="{BB962C8B-B14F-4D97-AF65-F5344CB8AC3E}">
        <p14:creationId xmlns:p14="http://schemas.microsoft.com/office/powerpoint/2010/main" val="1718114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251524" y="764703"/>
            <a:ext cx="8352925" cy="4874099"/>
          </a:xfrm>
        </p:spPr>
        <p:txBody>
          <a:bodyPr>
            <a:normAutofit fontScale="92500"/>
          </a:bodyPr>
          <a:lstStyle/>
          <a:p>
            <a:pPr lvl="0">
              <a:spcBef>
                <a:spcPts val="1700"/>
              </a:spcBef>
            </a:pPr>
            <a:r>
              <a:rPr lang="en-US" sz="7200">
                <a:solidFill>
                  <a:srgbClr val="FF0000"/>
                </a:solidFill>
              </a:rPr>
              <a:t>Intra-Cranial Pressure </a:t>
            </a:r>
          </a:p>
          <a:p>
            <a:pPr lvl="0"/>
            <a:r>
              <a:rPr lang="en-US"/>
              <a:t>Factors Affecting</a:t>
            </a:r>
          </a:p>
          <a:p>
            <a:pPr lvl="0"/>
            <a:r>
              <a:rPr lang="en-US"/>
              <a:t>Blood Volume 75ml </a:t>
            </a:r>
          </a:p>
          <a:p>
            <a:pPr lvl="0"/>
            <a:r>
              <a:rPr lang="en-US"/>
              <a:t>Brain Tissue 1400g  </a:t>
            </a:r>
          </a:p>
          <a:p>
            <a:pPr lvl="0"/>
            <a:r>
              <a:rPr lang="en-US"/>
              <a:t>CSF 75ml </a:t>
            </a:r>
          </a:p>
          <a:p>
            <a:pPr lvl="0"/>
            <a:r>
              <a:rPr lang="en-US"/>
              <a:t>Normal ICP 0-10 </a:t>
            </a:r>
          </a:p>
          <a:p>
            <a:pPr lvl="0"/>
            <a:r>
              <a:rPr lang="en-US"/>
              <a:t>15 mmHg upper limit of normal     </a:t>
            </a:r>
            <a:endParaRPr lang="ar-IQ">
              <a:cs typeface="Arial"/>
            </a:endParaRPr>
          </a:p>
        </p:txBody>
      </p:sp>
    </p:spTree>
    <p:extLst>
      <p:ext uri="{BB962C8B-B14F-4D97-AF65-F5344CB8AC3E}">
        <p14:creationId xmlns:p14="http://schemas.microsoft.com/office/powerpoint/2010/main" val="1992367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lvl="0" algn="l" rtl="0"/>
            <a:r>
              <a:rPr lang="en-US"/>
              <a:t>Monro-kellie hypothesis :</a:t>
            </a:r>
          </a:p>
          <a:p>
            <a:pPr marL="0" lvl="0" indent="0" algn="l" rtl="0">
              <a:buNone/>
            </a:pPr>
            <a:r>
              <a:rPr lang="en-US"/>
              <a:t>Because of limited space of cranium ,an increase in any one of the components causes increase in the other </a:t>
            </a:r>
            <a:endParaRPr lang="ar-IQ">
              <a:cs typeface="Arial"/>
            </a:endParaRPr>
          </a:p>
        </p:txBody>
      </p:sp>
    </p:spTree>
    <p:extLst>
      <p:ext uri="{BB962C8B-B14F-4D97-AF65-F5344CB8AC3E}">
        <p14:creationId xmlns:p14="http://schemas.microsoft.com/office/powerpoint/2010/main" val="3984011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lvl="0" algn="l" rtl="0"/>
            <a:r>
              <a:rPr lang="en-US" dirty="0"/>
              <a:t>Raised ICP affect many patients with acute neurologic conditions </a:t>
            </a:r>
          </a:p>
          <a:p>
            <a:pPr marL="0" lvl="0" indent="0" algn="l" rtl="0">
              <a:buNone/>
            </a:pPr>
            <a:r>
              <a:rPr lang="en-US" dirty="0"/>
              <a:t>Elevated ICP is most commonly associated with head injury </a:t>
            </a:r>
          </a:p>
          <a:p>
            <a:pPr marL="0" lvl="0" indent="0" algn="l" rtl="0">
              <a:buNone/>
            </a:pPr>
            <a:r>
              <a:rPr lang="en-US" dirty="0"/>
              <a:t>May be seen in other conditions </a:t>
            </a:r>
          </a:p>
          <a:p>
            <a:pPr marL="0" lvl="0" indent="0" algn="l" rtl="0">
              <a:buNone/>
            </a:pPr>
            <a:r>
              <a:rPr lang="en-US" dirty="0"/>
              <a:t>Elevated ICP causes decrease CPP </a:t>
            </a:r>
          </a:p>
          <a:p>
            <a:pPr marL="0" lvl="0" indent="0" algn="l" rtl="0">
              <a:buNone/>
            </a:pPr>
            <a:r>
              <a:rPr lang="en-US" dirty="0"/>
              <a:t>CPP= MAP- ICP </a:t>
            </a:r>
          </a:p>
        </p:txBody>
      </p:sp>
    </p:spTree>
    <p:extLst>
      <p:ext uri="{BB962C8B-B14F-4D97-AF65-F5344CB8AC3E}">
        <p14:creationId xmlns:p14="http://schemas.microsoft.com/office/powerpoint/2010/main" val="3576149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marL="0" lvl="0" indent="0" algn="l" rtl="0">
              <a:lnSpc>
                <a:spcPct val="80000"/>
              </a:lnSpc>
              <a:spcBef>
                <a:spcPts val="600"/>
              </a:spcBef>
              <a:buNone/>
            </a:pPr>
            <a:r>
              <a:rPr lang="en-US" sz="2700"/>
              <a:t>Cerebral response </a:t>
            </a:r>
          </a:p>
          <a:p>
            <a:pPr marL="0" lvl="0" indent="0" algn="l" rtl="0">
              <a:lnSpc>
                <a:spcPct val="80000"/>
              </a:lnSpc>
              <a:spcBef>
                <a:spcPts val="600"/>
              </a:spcBef>
              <a:buNone/>
            </a:pPr>
            <a:r>
              <a:rPr lang="en-US" sz="2700"/>
              <a:t>Compensotory</a:t>
            </a:r>
          </a:p>
          <a:p>
            <a:pPr marL="0" lvl="0" indent="0" algn="l" rtl="0">
              <a:lnSpc>
                <a:spcPct val="80000"/>
              </a:lnSpc>
              <a:spcBef>
                <a:spcPts val="600"/>
              </a:spcBef>
              <a:buNone/>
            </a:pPr>
            <a:r>
              <a:rPr lang="en-US" sz="2700"/>
              <a:t>Normal CPP 70-100mmHg</a:t>
            </a:r>
          </a:p>
          <a:p>
            <a:pPr marL="0" lvl="0" indent="0" algn="l" rtl="0">
              <a:lnSpc>
                <a:spcPct val="80000"/>
              </a:lnSpc>
              <a:spcBef>
                <a:spcPts val="600"/>
              </a:spcBef>
              <a:buNone/>
            </a:pPr>
            <a:r>
              <a:rPr lang="en-US" sz="2700"/>
              <a:t>Autoregulation ( the brain can maintain a steady PP if arterial presure is 50-150 mmHg</a:t>
            </a:r>
          </a:p>
          <a:p>
            <a:pPr marL="0" lvl="0" indent="0" algn="l" rtl="0">
              <a:lnSpc>
                <a:spcPct val="80000"/>
              </a:lnSpc>
              <a:spcBef>
                <a:spcPts val="600"/>
              </a:spcBef>
              <a:buNone/>
            </a:pPr>
            <a:r>
              <a:rPr lang="en-US" sz="2700"/>
              <a:t>CPP below 50 mmHg = neurologic damage </a:t>
            </a:r>
          </a:p>
          <a:p>
            <a:pPr marL="0" lvl="0" indent="0" algn="l" rtl="0">
              <a:lnSpc>
                <a:spcPct val="80000"/>
              </a:lnSpc>
              <a:spcBef>
                <a:spcPts val="600"/>
              </a:spcBef>
              <a:buNone/>
            </a:pPr>
            <a:r>
              <a:rPr lang="en-US" sz="2700"/>
              <a:t>A clinical phenomena known as Cushing’s reflex is seen when CPP decrease significantly </a:t>
            </a:r>
          </a:p>
          <a:p>
            <a:pPr marL="0" lvl="0" indent="0" algn="l" rtl="0">
              <a:lnSpc>
                <a:spcPct val="80000"/>
              </a:lnSpc>
              <a:spcBef>
                <a:spcPts val="600"/>
              </a:spcBef>
              <a:buNone/>
            </a:pPr>
            <a:r>
              <a:rPr lang="en-US" sz="2700"/>
              <a:t>Increase blood pressure , bradycardia , widening of pulse pressure. It is a late sign requiring immediate intervension  </a:t>
            </a:r>
            <a:r>
              <a:rPr lang="ar-IQ" sz="2700">
                <a:cs typeface="Arial"/>
              </a:rPr>
              <a:t> </a:t>
            </a:r>
          </a:p>
        </p:txBody>
      </p:sp>
    </p:spTree>
    <p:extLst>
      <p:ext uri="{BB962C8B-B14F-4D97-AF65-F5344CB8AC3E}">
        <p14:creationId xmlns:p14="http://schemas.microsoft.com/office/powerpoint/2010/main" val="1041734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lvl="0" algn="l" rtl="0"/>
            <a:r>
              <a:rPr lang="en-US"/>
              <a:t>Bradycardia ,hypertension and bradyapnea </a:t>
            </a:r>
          </a:p>
          <a:p>
            <a:pPr marL="0" lvl="0" indent="0" algn="l" rtl="0">
              <a:buNone/>
            </a:pPr>
            <a:r>
              <a:rPr lang="en-US"/>
              <a:t>                        = cushing’s traid </a:t>
            </a:r>
          </a:p>
          <a:p>
            <a:pPr marL="0" lvl="0" indent="0" algn="l" rtl="0">
              <a:buNone/>
            </a:pPr>
            <a:endParaRPr lang="en-US"/>
          </a:p>
          <a:p>
            <a:pPr marL="0" lvl="0" indent="0" algn="l" rtl="0">
              <a:buNone/>
            </a:pPr>
            <a:r>
              <a:rPr lang="en-US"/>
              <a:t> nursing allert : the earliest sign of raised ICP is </a:t>
            </a:r>
          </a:p>
          <a:p>
            <a:pPr marL="0" lvl="0" indent="0" algn="l" rtl="0">
              <a:buNone/>
            </a:pPr>
            <a:r>
              <a:rPr lang="en-US"/>
              <a:t>Change in LOC </a:t>
            </a:r>
          </a:p>
          <a:p>
            <a:pPr marL="0" lvl="0" indent="0" algn="l" rtl="0">
              <a:buNone/>
            </a:pPr>
            <a:r>
              <a:rPr lang="en-US"/>
              <a:t>Slowing of speech </a:t>
            </a:r>
          </a:p>
          <a:p>
            <a:pPr marL="0" lvl="0" indent="0" algn="l" rtl="0">
              <a:buNone/>
            </a:pPr>
            <a:r>
              <a:rPr lang="en-US"/>
              <a:t>Delay verbal response </a:t>
            </a:r>
            <a:endParaRPr lang="ar-IQ">
              <a:cs typeface="Arial"/>
            </a:endParaRPr>
          </a:p>
        </p:txBody>
      </p:sp>
    </p:spTree>
    <p:extLst>
      <p:ext uri="{BB962C8B-B14F-4D97-AF65-F5344CB8AC3E}">
        <p14:creationId xmlns:p14="http://schemas.microsoft.com/office/powerpoint/2010/main" val="3994892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lvl="0" algn="l" rtl="0"/>
            <a:r>
              <a:rPr lang="en-US" dirty="0"/>
              <a:t>Any sudden change in patient condition such as </a:t>
            </a:r>
          </a:p>
          <a:p>
            <a:pPr lvl="0" algn="l" rtl="0"/>
            <a:r>
              <a:rPr lang="en-US" dirty="0"/>
              <a:t>Restlessness </a:t>
            </a:r>
          </a:p>
          <a:p>
            <a:pPr lvl="0" algn="l" rtl="0"/>
            <a:r>
              <a:rPr lang="en-US" dirty="0"/>
              <a:t>Confusion </a:t>
            </a:r>
          </a:p>
          <a:p>
            <a:pPr lvl="0" algn="l" rtl="0"/>
            <a:r>
              <a:rPr lang="en-US" dirty="0"/>
              <a:t>Or increase drowsiness </a:t>
            </a:r>
          </a:p>
          <a:p>
            <a:pPr lvl="0" algn="l" rtl="0"/>
            <a:r>
              <a:rPr lang="en-US" dirty="0"/>
              <a:t>Has neurologic significant</a:t>
            </a:r>
            <a:endParaRPr lang="ar-IQ" dirty="0">
              <a:cs typeface="Arial"/>
            </a:endParaRPr>
          </a:p>
        </p:txBody>
      </p:sp>
    </p:spTree>
    <p:extLst>
      <p:ext uri="{BB962C8B-B14F-4D97-AF65-F5344CB8AC3E}">
        <p14:creationId xmlns:p14="http://schemas.microsoft.com/office/powerpoint/2010/main" val="2308308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lvl="0" algn="l" rtl="0">
              <a:lnSpc>
                <a:spcPct val="90000"/>
              </a:lnSpc>
              <a:spcBef>
                <a:spcPts val="600"/>
              </a:spcBef>
            </a:pPr>
            <a:r>
              <a:rPr lang="en-US" sz="2700" dirty="0"/>
              <a:t>ICP produces a specific set of changes known as Cushing's triad. Present in </a:t>
            </a:r>
            <a:r>
              <a:rPr lang="en-US" sz="2700" dirty="0" err="1"/>
              <a:t>herniation</a:t>
            </a:r>
            <a:r>
              <a:rPr lang="en-US" sz="2700" dirty="0"/>
              <a:t> syndromes, Cushing's triad consists of: increasing systolic blood pressure with a widening pulse pressure, bradycardia, and </a:t>
            </a:r>
            <a:r>
              <a:rPr lang="en-US" sz="2700" dirty="0" err="1"/>
              <a:t>bradypnea</a:t>
            </a:r>
            <a:r>
              <a:rPr lang="en-US" sz="2700" dirty="0"/>
              <a:t>.</a:t>
            </a:r>
          </a:p>
          <a:p>
            <a:pPr lvl="0" algn="l" rtl="0">
              <a:lnSpc>
                <a:spcPct val="90000"/>
              </a:lnSpc>
              <a:spcBef>
                <a:spcPts val="600"/>
              </a:spcBef>
            </a:pPr>
            <a:r>
              <a:rPr lang="en-US" sz="2700" dirty="0"/>
              <a:t>Cushing's triad is a late sign of increased ICP. Once this pattern of vital signs occurs, brain stem </a:t>
            </a:r>
            <a:r>
              <a:rPr lang="en-US" sz="2700" dirty="0" err="1"/>
              <a:t>herniation</a:t>
            </a:r>
            <a:r>
              <a:rPr lang="en-US" sz="2700" dirty="0"/>
              <a:t> is already in progress and it may be too late to reverse it. To detect increasing ICP before it reaches this point, be alert for earlier signs: a subtle change in LOC or pupils, for example</a:t>
            </a:r>
            <a:r>
              <a:rPr lang="ar-IQ" sz="2700" dirty="0">
                <a:cs typeface="Arial"/>
              </a:rPr>
              <a:t>. </a:t>
            </a:r>
            <a:endParaRPr lang="en-US" sz="2700" dirty="0"/>
          </a:p>
          <a:p>
            <a:pPr lvl="0" algn="l">
              <a:lnSpc>
                <a:spcPct val="90000"/>
              </a:lnSpc>
              <a:spcBef>
                <a:spcPts val="600"/>
              </a:spcBef>
            </a:pPr>
            <a:endParaRPr lang="ar-IQ" sz="2700" dirty="0">
              <a:cs typeface="Arial"/>
            </a:endParaRPr>
          </a:p>
        </p:txBody>
      </p:sp>
    </p:spTree>
    <p:extLst>
      <p:ext uri="{BB962C8B-B14F-4D97-AF65-F5344CB8AC3E}">
        <p14:creationId xmlns:p14="http://schemas.microsoft.com/office/powerpoint/2010/main" val="1874181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rtl="0"/>
            <a:endParaRPr lang="ar-IQ"/>
          </a:p>
        </p:txBody>
      </p:sp>
      <p:sp>
        <p:nvSpPr>
          <p:cNvPr id="3" name="Content Placeholder 2"/>
          <p:cNvSpPr txBox="1">
            <a:spLocks noGrp="1"/>
          </p:cNvSpPr>
          <p:nvPr>
            <p:ph idx="1"/>
          </p:nvPr>
        </p:nvSpPr>
        <p:spPr/>
        <p:txBody>
          <a:bodyPr/>
          <a:lstStyle/>
          <a:p>
            <a:pPr marL="0" lvl="0" indent="0" algn="l" rtl="0">
              <a:buNone/>
            </a:pPr>
            <a:r>
              <a:rPr lang="en-US"/>
              <a:t>A  bedside neuro exam is done as part of the change-of-shift report, so that the off-going and oncoming nurses can assess the patient together</a:t>
            </a:r>
            <a:r>
              <a:rPr lang="ar-IQ">
                <a:cs typeface="Arial"/>
              </a:rPr>
              <a:t>.</a:t>
            </a:r>
            <a:endParaRPr lang="en-US"/>
          </a:p>
          <a:p>
            <a:pPr lvl="0" algn="l" rtl="0"/>
            <a:endParaRPr lang="ar-IQ">
              <a:cs typeface="Arial"/>
            </a:endParaRPr>
          </a:p>
        </p:txBody>
      </p:sp>
    </p:spTree>
    <p:extLst>
      <p:ext uri="{BB962C8B-B14F-4D97-AF65-F5344CB8AC3E}">
        <p14:creationId xmlns:p14="http://schemas.microsoft.com/office/powerpoint/2010/main" val="212356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251524" y="764703"/>
            <a:ext cx="4320475" cy="2304260"/>
          </a:xfrm>
        </p:spPr>
        <p:txBody>
          <a:bodyPr/>
          <a:lstStyle/>
          <a:p>
            <a:pPr lvl="0"/>
            <a:r>
              <a:rPr lang="en-US"/>
              <a:t> </a:t>
            </a:r>
            <a:endParaRPr lang="ar-IQ">
              <a:cs typeface="Arial"/>
            </a:endParaRPr>
          </a:p>
        </p:txBody>
      </p:sp>
      <p:sp>
        <p:nvSpPr>
          <p:cNvPr id="3" name="Rectangle 1"/>
          <p:cNvSpPr/>
          <p:nvPr/>
        </p:nvSpPr>
        <p:spPr>
          <a:xfrm>
            <a:off x="4788027" y="224814"/>
            <a:ext cx="4032449" cy="2988158"/>
          </a:xfrm>
          <a:prstGeom prst="rect">
            <a:avLst/>
          </a:prstGeom>
          <a:solidFill>
            <a:srgbClr val="4F81BD"/>
          </a:solidFill>
          <a:ln w="25402">
            <a:solidFill>
              <a:srgbClr val="385D8A"/>
            </a:solidFill>
            <a:prstDash val="solid"/>
          </a:ln>
        </p:spPr>
        <p:txBody>
          <a:bodyPr vert="horz" wrap="square" lIns="91440" tIns="45720" rIns="91440" bIns="45720" anchor="ctr" anchorCtr="1" compatLnSpc="1"/>
          <a:lstStyle/>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sng" strike="noStrike" kern="1200" cap="none" spc="0" baseline="0">
                <a:solidFill>
                  <a:srgbClr val="FFFFFF"/>
                </a:solidFill>
                <a:uFillTx/>
                <a:latin typeface="Times New Roman" pitchFamily="18"/>
                <a:cs typeface="Times New Roman" pitchFamily="18"/>
              </a:rPr>
              <a:t>Peripheral Nervous System</a:t>
            </a:r>
          </a:p>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FFFFFF"/>
                </a:solidFill>
                <a:uFillTx/>
                <a:latin typeface="Times New Roman" pitchFamily="18"/>
                <a:cs typeface="Times New Roman" pitchFamily="18"/>
              </a:rPr>
              <a:t>Cranial Nerves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FFFFFF"/>
                </a:solidFill>
                <a:uFillTx/>
                <a:latin typeface="Times New Roman" pitchFamily="18"/>
                <a:cs typeface="Times New Roman" pitchFamily="18"/>
              </a:rPr>
              <a:t>Spinal Nerves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FFFFFF"/>
                </a:solidFill>
                <a:uFillTx/>
                <a:latin typeface="Times New Roman" pitchFamily="18"/>
                <a:cs typeface="Times New Roman" pitchFamily="18"/>
              </a:rPr>
              <a:t>ANS</a:t>
            </a:r>
          </a:p>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ar-IQ" sz="1800" b="0" i="0" u="none" strike="noStrike" kern="1200" cap="none" spc="0" baseline="0">
              <a:solidFill>
                <a:srgbClr val="FFFFFF"/>
              </a:solidFill>
              <a:uFillTx/>
              <a:latin typeface="Calibri"/>
              <a:cs typeface="Arial"/>
            </a:endParaRPr>
          </a:p>
        </p:txBody>
      </p:sp>
      <p:sp>
        <p:nvSpPr>
          <p:cNvPr id="4" name="Rectangle 4"/>
          <p:cNvSpPr/>
          <p:nvPr/>
        </p:nvSpPr>
        <p:spPr>
          <a:xfrm>
            <a:off x="79881" y="260649"/>
            <a:ext cx="4276091" cy="2952323"/>
          </a:xfrm>
          <a:prstGeom prst="rect">
            <a:avLst/>
          </a:prstGeom>
          <a:solidFill>
            <a:srgbClr val="4F81BD"/>
          </a:solidFill>
          <a:ln w="25402">
            <a:solidFill>
              <a:srgbClr val="385D8A"/>
            </a:solidFill>
            <a:prstDash val="solid"/>
          </a:ln>
        </p:spPr>
        <p:txBody>
          <a:bodyPr vert="horz" wrap="square" lIns="91440" tIns="45720" rIns="91440" bIns="45720" anchor="ctr" anchorCtr="1" compatLnSpc="1"/>
          <a:lstStyle/>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sng" strike="noStrike" kern="1200" cap="none" spc="0" baseline="0">
                <a:solidFill>
                  <a:srgbClr val="FFFFFF"/>
                </a:solidFill>
                <a:uFillTx/>
                <a:latin typeface="Times New Roman" pitchFamily="18"/>
                <a:cs typeface="Times New Roman" pitchFamily="18"/>
              </a:rPr>
              <a:t>Central Nervous System</a:t>
            </a:r>
            <a:endParaRPr lang="en-US" sz="1800" b="0" i="0" u="none" strike="noStrike" kern="1200" cap="none" spc="0" baseline="0">
              <a:solidFill>
                <a:srgbClr val="FFFFFF"/>
              </a:solidFill>
              <a:uFillTx/>
              <a:latin typeface="Calibri"/>
            </a:endParaRPr>
          </a:p>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FFFFFF"/>
                </a:solidFill>
                <a:uFillTx/>
                <a:latin typeface="Times New Roman" pitchFamily="18"/>
                <a:cs typeface="Times New Roman" pitchFamily="18"/>
              </a:rPr>
              <a:t>Brain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FFFFFF"/>
                </a:solidFill>
                <a:uFillTx/>
                <a:latin typeface="Times New Roman" pitchFamily="18"/>
                <a:cs typeface="Times New Roman" pitchFamily="18"/>
              </a:rPr>
              <a:t>Spinal cord</a:t>
            </a:r>
          </a:p>
          <a:p>
            <a:pPr marL="0" marR="0" lvl="0" indent="0" algn="ct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ar-IQ" sz="1800" b="0" i="0" u="none" strike="noStrike" kern="1200" cap="none" spc="0" baseline="0">
              <a:solidFill>
                <a:srgbClr val="FFFFFF"/>
              </a:solidFill>
              <a:uFillTx/>
              <a:latin typeface="Calibri"/>
              <a:cs typeface="Arial"/>
            </a:endParaRPr>
          </a:p>
        </p:txBody>
      </p:sp>
    </p:spTree>
    <p:extLst>
      <p:ext uri="{BB962C8B-B14F-4D97-AF65-F5344CB8AC3E}">
        <p14:creationId xmlns:p14="http://schemas.microsoft.com/office/powerpoint/2010/main" val="1358009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467541" y="260649"/>
            <a:ext cx="8352925" cy="5616619"/>
          </a:xfrm>
        </p:spPr>
        <p:txBody>
          <a:bodyPr anchorCtr="0"/>
          <a:lstStyle/>
          <a:p>
            <a:pPr lvl="0">
              <a:spcBef>
                <a:spcPts val="1300"/>
              </a:spcBef>
            </a:pPr>
            <a:r>
              <a:rPr lang="en-US" sz="5400">
                <a:solidFill>
                  <a:srgbClr val="FF0000"/>
                </a:solidFill>
                <a:latin typeface="Times New Roman" pitchFamily="18"/>
                <a:cs typeface="Times New Roman" pitchFamily="18"/>
              </a:rPr>
              <a:t>Peripheral Nervous System</a:t>
            </a:r>
          </a:p>
          <a:p>
            <a:pPr lvl="0" rtl="0"/>
            <a:r>
              <a:rPr lang="en-US">
                <a:latin typeface="Times New Roman" pitchFamily="18"/>
                <a:cs typeface="Times New Roman" pitchFamily="18"/>
              </a:rPr>
              <a:t>12 Pairs of</a:t>
            </a:r>
          </a:p>
          <a:p>
            <a:pPr lvl="0" rtl="0"/>
            <a:r>
              <a:rPr lang="en-US">
                <a:latin typeface="Times New Roman" pitchFamily="18"/>
                <a:cs typeface="Times New Roman" pitchFamily="18"/>
              </a:rPr>
              <a:t> Cranial Nerves </a:t>
            </a:r>
          </a:p>
          <a:p>
            <a:pPr lvl="0"/>
            <a:r>
              <a:rPr lang="en-US">
                <a:latin typeface="Times New Roman" pitchFamily="18"/>
                <a:cs typeface="Times New Roman" pitchFamily="18"/>
              </a:rPr>
              <a:t>Originate in the brain</a:t>
            </a:r>
          </a:p>
          <a:p>
            <a:pPr lvl="0"/>
            <a:r>
              <a:rPr lang="en-US">
                <a:latin typeface="Times New Roman" pitchFamily="18"/>
                <a:cs typeface="Times New Roman" pitchFamily="18"/>
              </a:rPr>
              <a:t>Control many activities in the body</a:t>
            </a:r>
          </a:p>
          <a:p>
            <a:pPr lvl="0"/>
            <a:r>
              <a:rPr lang="en-US">
                <a:latin typeface="Times New Roman" pitchFamily="18"/>
                <a:cs typeface="Times New Roman" pitchFamily="18"/>
              </a:rPr>
              <a:t>Take impulses to and from the brain</a:t>
            </a:r>
          </a:p>
          <a:p>
            <a:pPr lvl="0" algn="l" rtl="0"/>
            <a:r>
              <a:rPr lang="en-US"/>
              <a:t>3 entirely sensory       I II VIII</a:t>
            </a:r>
          </a:p>
          <a:p>
            <a:pPr lvl="0" algn="l" rtl="0"/>
            <a:r>
              <a:rPr lang="en-US"/>
              <a:t>5 motor                        III IV VI XI XII </a:t>
            </a:r>
          </a:p>
          <a:p>
            <a:pPr lvl="0" algn="l" rtl="0"/>
            <a:r>
              <a:rPr lang="en-US"/>
              <a:t>4 mixed                        V VII IX X</a:t>
            </a:r>
            <a:endParaRPr lang="ar-IQ">
              <a:cs typeface="Arial"/>
            </a:endParaRPr>
          </a:p>
        </p:txBody>
      </p:sp>
    </p:spTree>
    <p:extLst>
      <p:ext uri="{BB962C8B-B14F-4D97-AF65-F5344CB8AC3E}">
        <p14:creationId xmlns:p14="http://schemas.microsoft.com/office/powerpoint/2010/main" val="76747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2"/>
          <a:stretch>
            <a:fillRect/>
          </a:stretch>
        </p:blipFill>
        <p:spPr>
          <a:xfrm>
            <a:off x="0" y="228600"/>
            <a:ext cx="9144000" cy="6400800"/>
          </a:xfrm>
          <a:prstGeom prst="rect">
            <a:avLst/>
          </a:prstGeom>
          <a:noFill/>
          <a:ln>
            <a:noFill/>
          </a:ln>
        </p:spPr>
      </p:pic>
    </p:spTree>
    <p:extLst>
      <p:ext uri="{BB962C8B-B14F-4D97-AF65-F5344CB8AC3E}">
        <p14:creationId xmlns:p14="http://schemas.microsoft.com/office/powerpoint/2010/main" val="1435141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467541" y="404667"/>
            <a:ext cx="8352925" cy="4874099"/>
          </a:xfrm>
        </p:spPr>
        <p:txBody>
          <a:bodyPr/>
          <a:lstStyle/>
          <a:p>
            <a:pPr lvl="0"/>
            <a:endParaRPr lang="ar-IQ">
              <a:latin typeface="Times New Roman" pitchFamily="18"/>
              <a:cs typeface="Times New Roman" pitchFamily="18"/>
            </a:endParaRPr>
          </a:p>
          <a:p>
            <a:pPr lvl="0" rtl="0"/>
            <a:r>
              <a:rPr lang="en-US">
                <a:latin typeface="Times New Roman" pitchFamily="18"/>
                <a:cs typeface="Times New Roman" pitchFamily="18"/>
              </a:rPr>
              <a:t>Spinal Nerve </a:t>
            </a:r>
          </a:p>
          <a:p>
            <a:pPr lvl="0" rtl="0"/>
            <a:r>
              <a:rPr lang="en-US">
                <a:latin typeface="Times New Roman" pitchFamily="18"/>
                <a:cs typeface="Times New Roman" pitchFamily="18"/>
              </a:rPr>
              <a:t>31 Pairs </a:t>
            </a:r>
          </a:p>
          <a:p>
            <a:pPr lvl="0" rtl="0"/>
            <a:r>
              <a:rPr lang="en-US">
                <a:latin typeface="Times New Roman" pitchFamily="18"/>
                <a:cs typeface="Times New Roman" pitchFamily="18"/>
              </a:rPr>
              <a:t>8   C</a:t>
            </a:r>
          </a:p>
          <a:p>
            <a:pPr lvl="0" rtl="0"/>
            <a:r>
              <a:rPr lang="en-US">
                <a:latin typeface="Times New Roman" pitchFamily="18"/>
                <a:cs typeface="Times New Roman" pitchFamily="18"/>
              </a:rPr>
              <a:t>12  T</a:t>
            </a:r>
          </a:p>
          <a:p>
            <a:pPr marL="514350" lvl="0" indent="-514350" rtl="0">
              <a:buAutoNum type="arabicDbPeriod" startAt="5"/>
            </a:pPr>
            <a:r>
              <a:rPr lang="en-US">
                <a:latin typeface="Times New Roman" pitchFamily="18"/>
                <a:cs typeface="Times New Roman" pitchFamily="18"/>
              </a:rPr>
              <a:t>L </a:t>
            </a:r>
          </a:p>
          <a:p>
            <a:pPr marL="514350" lvl="0" indent="-514350" rtl="0">
              <a:buAutoNum type="arabicDbPeriod" startAt="5"/>
            </a:pPr>
            <a:r>
              <a:rPr lang="en-US">
                <a:latin typeface="Times New Roman" pitchFamily="18"/>
                <a:cs typeface="Times New Roman" pitchFamily="18"/>
              </a:rPr>
              <a:t>S</a:t>
            </a:r>
          </a:p>
          <a:p>
            <a:pPr lvl="0" rtl="0"/>
            <a:r>
              <a:rPr lang="en-US">
                <a:latin typeface="Times New Roman" pitchFamily="18"/>
                <a:cs typeface="Times New Roman" pitchFamily="18"/>
              </a:rPr>
              <a:t>1Coxygeal </a:t>
            </a:r>
            <a:endParaRPr lang="ar-IQ">
              <a:cs typeface="Arial"/>
            </a:endParaRPr>
          </a:p>
        </p:txBody>
      </p:sp>
    </p:spTree>
    <p:extLst>
      <p:ext uri="{BB962C8B-B14F-4D97-AF65-F5344CB8AC3E}">
        <p14:creationId xmlns:p14="http://schemas.microsoft.com/office/powerpoint/2010/main" val="209315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noGrp="1"/>
          </p:cNvSpPr>
          <p:nvPr>
            <p:ph type="subTitle" idx="1"/>
          </p:nvPr>
        </p:nvSpPr>
        <p:spPr>
          <a:xfrm>
            <a:off x="251524" y="548676"/>
            <a:ext cx="8352925" cy="5760637"/>
          </a:xfrm>
        </p:spPr>
        <p:txBody>
          <a:bodyPr anchorCtr="0"/>
          <a:lstStyle/>
          <a:p>
            <a:pPr lvl="0" algn="l" rtl="0">
              <a:lnSpc>
                <a:spcPct val="90000"/>
              </a:lnSpc>
              <a:spcBef>
                <a:spcPts val="1700"/>
              </a:spcBef>
            </a:pPr>
            <a:r>
              <a:rPr lang="ar-IQ" sz="7200">
                <a:latin typeface="Times New Roman" pitchFamily="18"/>
                <a:cs typeface="Times New Roman" pitchFamily="18"/>
              </a:rPr>
              <a:t> </a:t>
            </a:r>
            <a:r>
              <a:rPr lang="en-US" sz="7200">
                <a:latin typeface="Times New Roman" pitchFamily="18"/>
                <a:cs typeface="Times New Roman" pitchFamily="18"/>
              </a:rPr>
              <a:t> Assesment  </a:t>
            </a:r>
          </a:p>
          <a:p>
            <a:pPr lvl="0" algn="l" rtl="0">
              <a:lnSpc>
                <a:spcPct val="90000"/>
              </a:lnSpc>
            </a:pPr>
            <a:r>
              <a:rPr lang="en-US">
                <a:latin typeface="Times New Roman" pitchFamily="18"/>
                <a:cs typeface="Times New Roman" pitchFamily="18"/>
              </a:rPr>
              <a:t>An important aspect of the neurologic assesment </a:t>
            </a:r>
          </a:p>
          <a:p>
            <a:pPr lvl="0" algn="l" rtl="0">
              <a:lnSpc>
                <a:spcPct val="90000"/>
              </a:lnSpc>
            </a:pPr>
            <a:r>
              <a:rPr lang="en-US">
                <a:latin typeface="Times New Roman" pitchFamily="18"/>
                <a:cs typeface="Times New Roman" pitchFamily="18"/>
              </a:rPr>
              <a:t>Is the history of the present illness </a:t>
            </a:r>
          </a:p>
          <a:p>
            <a:pPr lvl="0" algn="l" rtl="0">
              <a:lnSpc>
                <a:spcPct val="90000"/>
              </a:lnSpc>
            </a:pPr>
            <a:r>
              <a:rPr lang="en-US">
                <a:latin typeface="Times New Roman" pitchFamily="18"/>
                <a:cs typeface="Times New Roman" pitchFamily="18"/>
              </a:rPr>
              <a:t>Depending on the patient’s condition ,the nurse may rely on yes or No answer </a:t>
            </a:r>
          </a:p>
          <a:p>
            <a:pPr lvl="0" algn="l" rtl="0">
              <a:lnSpc>
                <a:spcPct val="90000"/>
              </a:lnSpc>
            </a:pPr>
            <a:r>
              <a:rPr lang="en-US">
                <a:latin typeface="Times New Roman" pitchFamily="18"/>
                <a:cs typeface="Times New Roman" pitchFamily="18"/>
              </a:rPr>
              <a:t>A review of medical record </a:t>
            </a:r>
          </a:p>
          <a:p>
            <a:pPr lvl="0" algn="l" rtl="0">
              <a:lnSpc>
                <a:spcPct val="90000"/>
              </a:lnSpc>
            </a:pPr>
            <a:r>
              <a:rPr lang="en-US">
                <a:latin typeface="Times New Roman" pitchFamily="18"/>
                <a:cs typeface="Times New Roman" pitchFamily="18"/>
              </a:rPr>
              <a:t>Witness </a:t>
            </a:r>
          </a:p>
          <a:p>
            <a:pPr lvl="0" algn="l" rtl="0">
              <a:lnSpc>
                <a:spcPct val="90000"/>
              </a:lnSpc>
            </a:pPr>
            <a:r>
              <a:rPr lang="en-US">
                <a:latin typeface="Times New Roman" pitchFamily="18"/>
                <a:cs typeface="Times New Roman" pitchFamily="18"/>
              </a:rPr>
              <a:t>Family</a:t>
            </a:r>
          </a:p>
          <a:p>
            <a:pPr lvl="0" algn="l" rtl="0">
              <a:lnSpc>
                <a:spcPct val="90000"/>
              </a:lnSpc>
            </a:pPr>
            <a:r>
              <a:rPr lang="en-US">
                <a:latin typeface="Times New Roman" pitchFamily="18"/>
                <a:cs typeface="Times New Roman" pitchFamily="18"/>
              </a:rPr>
              <a:t>Combination </a:t>
            </a:r>
          </a:p>
        </p:txBody>
      </p:sp>
    </p:spTree>
    <p:extLst>
      <p:ext uri="{BB962C8B-B14F-4D97-AF65-F5344CB8AC3E}">
        <p14:creationId xmlns:p14="http://schemas.microsoft.com/office/powerpoint/2010/main" val="537122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1142</Words>
  <Application>Microsoft Office PowerPoint</Application>
  <PresentationFormat>On-screen Show (4:3)</PresentationFormat>
  <Paragraphs>206</Paragraphs>
  <Slides>39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Areas of the Neurologic System Assessment-Additional assessments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Areas of the Neurologic System Assessment</vt:lpstr>
      <vt:lpstr>Areas of the Neurologic System Assessment</vt:lpstr>
      <vt:lpstr>REFLEXES: SCALE FOR GRADING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HAYDER</dc:creator>
  <cp:lastModifiedBy>DR.Ahmed Saker</cp:lastModifiedBy>
  <cp:revision>8</cp:revision>
  <dcterms:created xsi:type="dcterms:W3CDTF">2013-03-09T22:18:52Z</dcterms:created>
  <dcterms:modified xsi:type="dcterms:W3CDTF">2019-03-18T19:22:39Z</dcterms:modified>
</cp:coreProperties>
</file>